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82" r:id="rId5"/>
    <p:sldId id="283" r:id="rId6"/>
    <p:sldId id="264" r:id="rId7"/>
    <p:sldId id="265" r:id="rId8"/>
    <p:sldId id="266"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Lst>
  <p:sldSz cx="15119350" cy="10691813"/>
  <p:notesSz cx="6858000" cy="9144000"/>
  <p:embeddedFontLs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2568" y="138"/>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67c7422a4_0_28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67c7422a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67c7422a4_0_29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67c7422a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d67c7422a4_0_30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d67c7422a4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67c7422a4_0_30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67c7422a4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226c0fd675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226c0fd6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1703bccef0_0_69: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1703bccef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A45C3792-4274-5099-714E-5AD7F3CB8DFE}"/>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CF0D99E9-FCA6-FDCA-0BA5-725971BBA2FF}"/>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A59AD4F4-84C9-5FF6-534C-A3F994AB21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887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75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132virtualwing.org/"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132virtualwing.org/" TargetMode="Externa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132virtualwing.org/" TargetMode="Externa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SRNTGT100</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a:t>
            </a:r>
            <a:r>
              <a:rPr lang="en-GB" sz="4000" dirty="0"/>
              <a:t>Severomorsk Ammunition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57" name="Google Shape;57;p13">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CATEGORIES</a:t>
            </a:r>
            <a:endParaRPr sz="4200" b="1" u="sng">
              <a:solidFill>
                <a:schemeClr val="dk1"/>
              </a:solidFill>
            </a:endParaRPr>
          </a:p>
        </p:txBody>
      </p:sp>
      <p:graphicFrame>
        <p:nvGraphicFramePr>
          <p:cNvPr id="282" name="Google Shape;282;p28"/>
          <p:cNvGraphicFramePr/>
          <p:nvPr/>
        </p:nvGraphicFramePr>
        <p:xfrm>
          <a:off x="0" y="1936050"/>
          <a:ext cx="15120025" cy="8756000"/>
        </p:xfrm>
        <a:graphic>
          <a:graphicData uri="http://schemas.openxmlformats.org/drawingml/2006/table">
            <a:tbl>
              <a:tblPr>
                <a:noFill/>
                <a:tableStyleId>{85EE82D6-AF98-40BB-A63E-5EA55E4C3481}</a:tableStyleId>
              </a:tblPr>
              <a:tblGrid>
                <a:gridCol w="1521725">
                  <a:extLst>
                    <a:ext uri="{9D8B030D-6E8A-4147-A177-3AD203B41FA5}">
                      <a16:colId xmlns:a16="http://schemas.microsoft.com/office/drawing/2014/main" val="20000"/>
                    </a:ext>
                  </a:extLst>
                </a:gridCol>
                <a:gridCol w="3755725">
                  <a:extLst>
                    <a:ext uri="{9D8B030D-6E8A-4147-A177-3AD203B41FA5}">
                      <a16:colId xmlns:a16="http://schemas.microsoft.com/office/drawing/2014/main" val="20001"/>
                    </a:ext>
                  </a:extLst>
                </a:gridCol>
                <a:gridCol w="9842575">
                  <a:extLst>
                    <a:ext uri="{9D8B030D-6E8A-4147-A177-3AD203B41FA5}">
                      <a16:colId xmlns:a16="http://schemas.microsoft.com/office/drawing/2014/main" val="20002"/>
                    </a:ext>
                  </a:extLst>
                </a:gridCol>
              </a:tblGrid>
              <a:tr h="875600">
                <a:tc>
                  <a:txBody>
                    <a:bodyPr/>
                    <a:lstStyle/>
                    <a:p>
                      <a:pPr marL="0" lvl="0" indent="0" algn="ctr" rtl="0">
                        <a:lnSpc>
                          <a:spcPct val="115000"/>
                        </a:lnSpc>
                        <a:spcBef>
                          <a:spcPts val="0"/>
                        </a:spcBef>
                        <a:spcAft>
                          <a:spcPts val="0"/>
                        </a:spcAft>
                        <a:buNone/>
                      </a:pPr>
                      <a:r>
                        <a:rPr lang="fr" sz="1800" b="1">
                          <a:solidFill>
                            <a:srgbClr val="FFFFFF"/>
                          </a:solidFill>
                        </a:rPr>
                        <a:t>First Digit</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Category Description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Definition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875600">
                <a:tc>
                  <a:txBody>
                    <a:bodyPr/>
                    <a:lstStyle/>
                    <a:p>
                      <a:pPr marL="0" lvl="0" indent="0" algn="ctr" rtl="0">
                        <a:lnSpc>
                          <a:spcPct val="115000"/>
                        </a:lnSpc>
                        <a:spcBef>
                          <a:spcPts val="0"/>
                        </a:spcBef>
                        <a:spcAft>
                          <a:spcPts val="0"/>
                        </a:spcAft>
                        <a:buNone/>
                      </a:pPr>
                      <a:r>
                        <a:rPr lang="fr" sz="1800" b="1"/>
                        <a:t>1</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ctr" rtl="0">
                        <a:lnSpc>
                          <a:spcPct val="115000"/>
                        </a:lnSpc>
                        <a:spcBef>
                          <a:spcPts val="0"/>
                        </a:spcBef>
                        <a:spcAft>
                          <a:spcPts val="0"/>
                        </a:spcAft>
                        <a:buNone/>
                      </a:pPr>
                      <a:r>
                        <a:rPr lang="fr" sz="1800" b="1"/>
                        <a:t>Military Installations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l" rtl="0">
                        <a:lnSpc>
                          <a:spcPct val="115000"/>
                        </a:lnSpc>
                        <a:spcBef>
                          <a:spcPts val="0"/>
                        </a:spcBef>
                        <a:spcAft>
                          <a:spcPts val="0"/>
                        </a:spcAft>
                        <a:buNone/>
                      </a:pPr>
                      <a:r>
                        <a:rPr lang="fr" sz="1800"/>
                        <a:t>Facilities supporting military operations, including bases, hospitals, and storage.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extLst>
                  <a:ext uri="{0D108BD9-81ED-4DB2-BD59-A6C34878D82A}">
                    <a16:rowId xmlns:a16="http://schemas.microsoft.com/office/drawing/2014/main" val="10001"/>
                  </a:ext>
                </a:extLst>
              </a:tr>
              <a:tr h="875600">
                <a:tc>
                  <a:txBody>
                    <a:bodyPr/>
                    <a:lstStyle/>
                    <a:p>
                      <a:pPr marL="0" lvl="0" indent="0" algn="ctr" rtl="0">
                        <a:lnSpc>
                          <a:spcPct val="115000"/>
                        </a:lnSpc>
                        <a:spcBef>
                          <a:spcPts val="0"/>
                        </a:spcBef>
                        <a:spcAft>
                          <a:spcPts val="0"/>
                        </a:spcAft>
                        <a:buNone/>
                      </a:pPr>
                      <a:r>
                        <a:rPr lang="fr" sz="1800" b="1"/>
                        <a:t>2</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ctr" rtl="0">
                        <a:lnSpc>
                          <a:spcPct val="115000"/>
                        </a:lnSpc>
                        <a:spcBef>
                          <a:spcPts val="0"/>
                        </a:spcBef>
                        <a:spcAft>
                          <a:spcPts val="0"/>
                        </a:spcAft>
                        <a:buNone/>
                      </a:pPr>
                      <a:r>
                        <a:rPr lang="fr" sz="1800" b="1"/>
                        <a:t>Energy and Utilities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l" rtl="0">
                        <a:lnSpc>
                          <a:spcPct val="115000"/>
                        </a:lnSpc>
                        <a:spcBef>
                          <a:spcPts val="0"/>
                        </a:spcBef>
                        <a:spcAft>
                          <a:spcPts val="0"/>
                        </a:spcAft>
                        <a:buNone/>
                      </a:pPr>
                      <a:r>
                        <a:rPr lang="fr" sz="1800"/>
                        <a:t>Infrastructure supporting energy production, storage, and distribution, including water and gas.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extLst>
                  <a:ext uri="{0D108BD9-81ED-4DB2-BD59-A6C34878D82A}">
                    <a16:rowId xmlns:a16="http://schemas.microsoft.com/office/drawing/2014/main" val="10002"/>
                  </a:ext>
                </a:extLst>
              </a:tr>
              <a:tr h="875600">
                <a:tc>
                  <a:txBody>
                    <a:bodyPr/>
                    <a:lstStyle/>
                    <a:p>
                      <a:pPr marL="0" lvl="0" indent="0" algn="ctr" rtl="0">
                        <a:lnSpc>
                          <a:spcPct val="115000"/>
                        </a:lnSpc>
                        <a:spcBef>
                          <a:spcPts val="0"/>
                        </a:spcBef>
                        <a:spcAft>
                          <a:spcPts val="0"/>
                        </a:spcAft>
                        <a:buNone/>
                      </a:pPr>
                      <a:r>
                        <a:rPr lang="fr" sz="1800" b="1"/>
                        <a:t>3</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ctr" rtl="0">
                        <a:lnSpc>
                          <a:spcPct val="115000"/>
                        </a:lnSpc>
                        <a:spcBef>
                          <a:spcPts val="0"/>
                        </a:spcBef>
                        <a:spcAft>
                          <a:spcPts val="0"/>
                        </a:spcAft>
                        <a:buNone/>
                      </a:pPr>
                      <a:r>
                        <a:rPr lang="fr" sz="1800" b="1"/>
                        <a:t>Transportation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l" rtl="0">
                        <a:lnSpc>
                          <a:spcPct val="115000"/>
                        </a:lnSpc>
                        <a:spcBef>
                          <a:spcPts val="0"/>
                        </a:spcBef>
                        <a:spcAft>
                          <a:spcPts val="0"/>
                        </a:spcAft>
                        <a:buNone/>
                      </a:pPr>
                      <a:r>
                        <a:rPr lang="fr" sz="1800"/>
                        <a:t>Systems supporting the movement of goods and people, including air, sea, rail, and road transport.</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extLst>
                  <a:ext uri="{0D108BD9-81ED-4DB2-BD59-A6C34878D82A}">
                    <a16:rowId xmlns:a16="http://schemas.microsoft.com/office/drawing/2014/main" val="10003"/>
                  </a:ext>
                </a:extLst>
              </a:tr>
              <a:tr h="875600">
                <a:tc>
                  <a:txBody>
                    <a:bodyPr/>
                    <a:lstStyle/>
                    <a:p>
                      <a:pPr marL="0" lvl="0" indent="0" algn="ctr" rtl="0">
                        <a:lnSpc>
                          <a:spcPct val="115000"/>
                        </a:lnSpc>
                        <a:spcBef>
                          <a:spcPts val="0"/>
                        </a:spcBef>
                        <a:spcAft>
                          <a:spcPts val="0"/>
                        </a:spcAft>
                        <a:buNone/>
                      </a:pPr>
                      <a:r>
                        <a:rPr lang="fr" sz="1800" b="1"/>
                        <a:t>4</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ctr" rtl="0">
                        <a:lnSpc>
                          <a:spcPct val="115000"/>
                        </a:lnSpc>
                        <a:spcBef>
                          <a:spcPts val="0"/>
                        </a:spcBef>
                        <a:spcAft>
                          <a:spcPts val="0"/>
                        </a:spcAft>
                        <a:buNone/>
                      </a:pPr>
                      <a:r>
                        <a:rPr lang="fr" sz="1800" b="1"/>
                        <a:t>Communication and Surveillance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l" rtl="0">
                        <a:lnSpc>
                          <a:spcPct val="115000"/>
                        </a:lnSpc>
                        <a:spcBef>
                          <a:spcPts val="0"/>
                        </a:spcBef>
                        <a:spcAft>
                          <a:spcPts val="0"/>
                        </a:spcAft>
                        <a:buNone/>
                      </a:pPr>
                      <a:r>
                        <a:rPr lang="fr" sz="1800"/>
                        <a:t>Systems for communication and intelligence gathering to support military and civilian security.</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extLst>
                  <a:ext uri="{0D108BD9-81ED-4DB2-BD59-A6C34878D82A}">
                    <a16:rowId xmlns:a16="http://schemas.microsoft.com/office/drawing/2014/main" val="10004"/>
                  </a:ext>
                </a:extLst>
              </a:tr>
              <a:tr h="875600">
                <a:tc>
                  <a:txBody>
                    <a:bodyPr/>
                    <a:lstStyle/>
                    <a:p>
                      <a:pPr marL="0" lvl="0" indent="0" algn="ctr" rtl="0">
                        <a:lnSpc>
                          <a:spcPct val="115000"/>
                        </a:lnSpc>
                        <a:spcBef>
                          <a:spcPts val="0"/>
                        </a:spcBef>
                        <a:spcAft>
                          <a:spcPts val="0"/>
                        </a:spcAft>
                        <a:buNone/>
                      </a:pPr>
                      <a:r>
                        <a:rPr lang="fr" sz="1800" b="1"/>
                        <a:t>5</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ctr" rtl="0">
                        <a:lnSpc>
                          <a:spcPct val="115000"/>
                        </a:lnSpc>
                        <a:spcBef>
                          <a:spcPts val="0"/>
                        </a:spcBef>
                        <a:spcAft>
                          <a:spcPts val="0"/>
                        </a:spcAft>
                        <a:buNone/>
                      </a:pPr>
                      <a:r>
                        <a:rPr lang="fr" sz="1800" b="1"/>
                        <a:t>Industrial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l" rtl="0">
                        <a:lnSpc>
                          <a:spcPct val="115000"/>
                        </a:lnSpc>
                        <a:spcBef>
                          <a:spcPts val="0"/>
                        </a:spcBef>
                        <a:spcAft>
                          <a:spcPts val="0"/>
                        </a:spcAft>
                        <a:buNone/>
                      </a:pPr>
                      <a:r>
                        <a:rPr lang="fr" sz="1800"/>
                        <a:t>Facilities involved in the production of goods and services, particularly for national defense.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extLst>
                  <a:ext uri="{0D108BD9-81ED-4DB2-BD59-A6C34878D82A}">
                    <a16:rowId xmlns:a16="http://schemas.microsoft.com/office/drawing/2014/main" val="10005"/>
                  </a:ext>
                </a:extLst>
              </a:tr>
              <a:tr h="875600">
                <a:tc>
                  <a:txBody>
                    <a:bodyPr/>
                    <a:lstStyle/>
                    <a:p>
                      <a:pPr marL="0" lvl="0" indent="0" algn="ctr" rtl="0">
                        <a:lnSpc>
                          <a:spcPct val="115000"/>
                        </a:lnSpc>
                        <a:spcBef>
                          <a:spcPts val="0"/>
                        </a:spcBef>
                        <a:spcAft>
                          <a:spcPts val="0"/>
                        </a:spcAft>
                        <a:buNone/>
                      </a:pPr>
                      <a:r>
                        <a:rPr lang="fr" sz="1800" b="1"/>
                        <a:t>6</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ctr" rtl="0">
                        <a:lnSpc>
                          <a:spcPct val="115000"/>
                        </a:lnSpc>
                        <a:spcBef>
                          <a:spcPts val="0"/>
                        </a:spcBef>
                        <a:spcAft>
                          <a:spcPts val="0"/>
                        </a:spcAft>
                        <a:buNone/>
                      </a:pPr>
                      <a:r>
                        <a:rPr lang="fr" sz="1800" b="1"/>
                        <a:t>Government and Civilian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l" rtl="0">
                        <a:lnSpc>
                          <a:spcPct val="115000"/>
                        </a:lnSpc>
                        <a:spcBef>
                          <a:spcPts val="0"/>
                        </a:spcBef>
                        <a:spcAft>
                          <a:spcPts val="0"/>
                        </a:spcAft>
                        <a:buNone/>
                      </a:pPr>
                      <a:r>
                        <a:rPr lang="fr" sz="1800"/>
                        <a:t>Infrastructure supporting government functions, public safety, and essential services.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extLst>
                  <a:ext uri="{0D108BD9-81ED-4DB2-BD59-A6C34878D82A}">
                    <a16:rowId xmlns:a16="http://schemas.microsoft.com/office/drawing/2014/main" val="10006"/>
                  </a:ext>
                </a:extLst>
              </a:tr>
              <a:tr h="875600">
                <a:tc>
                  <a:txBody>
                    <a:bodyPr/>
                    <a:lstStyle/>
                    <a:p>
                      <a:pPr marL="0" lvl="0" indent="0" algn="ctr" rtl="0">
                        <a:lnSpc>
                          <a:spcPct val="115000"/>
                        </a:lnSpc>
                        <a:spcBef>
                          <a:spcPts val="0"/>
                        </a:spcBef>
                        <a:spcAft>
                          <a:spcPts val="0"/>
                        </a:spcAft>
                        <a:buNone/>
                      </a:pPr>
                      <a:r>
                        <a:rPr lang="fr" sz="1800" b="1"/>
                        <a:t>7</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ctr" rtl="0">
                        <a:lnSpc>
                          <a:spcPct val="115000"/>
                        </a:lnSpc>
                        <a:spcBef>
                          <a:spcPts val="0"/>
                        </a:spcBef>
                        <a:spcAft>
                          <a:spcPts val="0"/>
                        </a:spcAft>
                        <a:buNone/>
                      </a:pPr>
                      <a:r>
                        <a:rPr lang="fr" sz="1800" b="1"/>
                        <a:t>Military Equipment</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l" rtl="0">
                        <a:lnSpc>
                          <a:spcPct val="115000"/>
                        </a:lnSpc>
                        <a:spcBef>
                          <a:spcPts val="0"/>
                        </a:spcBef>
                        <a:spcAft>
                          <a:spcPts val="0"/>
                        </a:spcAft>
                        <a:buNone/>
                      </a:pPr>
                      <a:r>
                        <a:rPr lang="fr" sz="1800"/>
                        <a:t>Equipment used by military forces, including vehicles, aircraft, and weapons.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extLst>
                  <a:ext uri="{0D108BD9-81ED-4DB2-BD59-A6C34878D82A}">
                    <a16:rowId xmlns:a16="http://schemas.microsoft.com/office/drawing/2014/main" val="10007"/>
                  </a:ext>
                </a:extLst>
              </a:tr>
              <a:tr h="875600">
                <a:tc>
                  <a:txBody>
                    <a:bodyPr/>
                    <a:lstStyle/>
                    <a:p>
                      <a:pPr marL="0" lvl="0" indent="0" algn="ctr" rtl="0">
                        <a:lnSpc>
                          <a:spcPct val="115000"/>
                        </a:lnSpc>
                        <a:spcBef>
                          <a:spcPts val="0"/>
                        </a:spcBef>
                        <a:spcAft>
                          <a:spcPts val="0"/>
                        </a:spcAft>
                        <a:buNone/>
                      </a:pPr>
                      <a:r>
                        <a:rPr lang="fr" sz="1800" b="1"/>
                        <a:t>8</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fr" sz="1800" b="1"/>
                        <a:t>Environmental and Cultural Sites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l" rtl="0">
                        <a:lnSpc>
                          <a:spcPct val="115000"/>
                        </a:lnSpc>
                        <a:spcBef>
                          <a:spcPts val="0"/>
                        </a:spcBef>
                        <a:spcAft>
                          <a:spcPts val="0"/>
                        </a:spcAft>
                        <a:buNone/>
                      </a:pPr>
                      <a:r>
                        <a:rPr lang="fr" sz="1800"/>
                        <a:t>Locations and resources critical for ecological conservation and cultural preservation.</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extLst>
                  <a:ext uri="{0D108BD9-81ED-4DB2-BD59-A6C34878D82A}">
                    <a16:rowId xmlns:a16="http://schemas.microsoft.com/office/drawing/2014/main" val="10008"/>
                  </a:ext>
                </a:extLst>
              </a:tr>
              <a:tr h="875600">
                <a:tc>
                  <a:txBody>
                    <a:bodyPr/>
                    <a:lstStyle/>
                    <a:p>
                      <a:pPr marL="0" lvl="0" indent="0" algn="ctr" rtl="0">
                        <a:lnSpc>
                          <a:spcPct val="115000"/>
                        </a:lnSpc>
                        <a:spcBef>
                          <a:spcPts val="0"/>
                        </a:spcBef>
                        <a:spcAft>
                          <a:spcPts val="0"/>
                        </a:spcAft>
                        <a:buNone/>
                      </a:pPr>
                      <a:r>
                        <a:rPr lang="fr" sz="1800" b="1"/>
                        <a:t>9</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ctr" rtl="0">
                        <a:lnSpc>
                          <a:spcPct val="115000"/>
                        </a:lnSpc>
                        <a:spcBef>
                          <a:spcPts val="0"/>
                        </a:spcBef>
                        <a:spcAft>
                          <a:spcPts val="0"/>
                        </a:spcAft>
                        <a:buNone/>
                      </a:pPr>
                      <a:r>
                        <a:rPr lang="fr" sz="1800" b="1"/>
                        <a:t>Special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l" rtl="0">
                        <a:lnSpc>
                          <a:spcPct val="115000"/>
                        </a:lnSpc>
                        <a:spcBef>
                          <a:spcPts val="0"/>
                        </a:spcBef>
                        <a:spcAft>
                          <a:spcPts val="0"/>
                        </a:spcAft>
                        <a:buNone/>
                      </a:pPr>
                      <a:r>
                        <a:rPr lang="fr" sz="1800"/>
                        <a:t>High-security or strategic locations for research, weapons, and other specialized operations.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extLst>
                  <a:ext uri="{0D108BD9-81ED-4DB2-BD59-A6C34878D82A}">
                    <a16:rowId xmlns:a16="http://schemas.microsoft.com/office/drawing/2014/main" val="10009"/>
                  </a:ext>
                </a:extLst>
              </a:tr>
            </a:tbl>
          </a:graphicData>
        </a:graphic>
      </p:graphicFrame>
      <p:pic>
        <p:nvPicPr>
          <p:cNvPr id="283" name="Google Shape;283;p2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89" name="Google Shape;289;p29"/>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C2DD8D"/>
                    </a:solidFill>
                  </a:tcPr>
                </a:tc>
                <a:tc gridSpan="2">
                  <a:txBody>
                    <a:bodyPr/>
                    <a:lstStyle/>
                    <a:p>
                      <a:pPr marL="0" lvl="0" indent="0" algn="ctr" rtl="0">
                        <a:lnSpc>
                          <a:spcPct val="115000"/>
                        </a:lnSpc>
                        <a:spcBef>
                          <a:spcPts val="0"/>
                        </a:spcBef>
                        <a:spcAft>
                          <a:spcPts val="0"/>
                        </a:spcAft>
                        <a:buNone/>
                      </a:pPr>
                      <a:r>
                        <a:rPr lang="fr" b="1"/>
                        <a:t>Military Installations</a:t>
                      </a:r>
                      <a:endParaRPr b="1"/>
                    </a:p>
                  </a:txBody>
                  <a:tcPr marL="28575" marR="28575" marT="19050" marB="19050" anchor="ctr">
                    <a:solidFill>
                      <a:srgbClr val="C2DD8D"/>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Facilities supporting military operations, including bases, hospitals, and storage.</a:t>
                      </a:r>
                      <a:endParaRPr/>
                    </a:p>
                  </a:txBody>
                  <a:tcPr marL="28575" marR="28575" marT="19050" marB="19050" anchor="ctr">
                    <a:solidFill>
                      <a:srgbClr val="C2DD8D"/>
                    </a:solidFill>
                  </a:tcPr>
                </a:tc>
                <a:extLst>
                  <a:ext uri="{0D108BD9-81ED-4DB2-BD59-A6C34878D82A}">
                    <a16:rowId xmlns:a16="http://schemas.microsoft.com/office/drawing/2014/main" val="1000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Headquarters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Central command location for military leadership and strategic decision-making.</a:t>
                      </a:r>
                      <a:endParaRPr/>
                    </a:p>
                  </a:txBody>
                  <a:tcPr marL="28575" marR="28575" marT="19050" marB="19050" anchor="ctr">
                    <a:solidFill>
                      <a:srgbClr val="DEECC3"/>
                    </a:solidFill>
                  </a:tcPr>
                </a:tc>
                <a:extLst>
                  <a:ext uri="{0D108BD9-81ED-4DB2-BD59-A6C34878D82A}">
                    <a16:rowId xmlns:a16="http://schemas.microsoft.com/office/drawing/2014/main" val="1000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Command and Control (C2) Centers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that manage and coordinate military operations in real time.</a:t>
                      </a:r>
                      <a:endParaRPr/>
                    </a:p>
                  </a:txBody>
                  <a:tcPr marL="28575" marR="28575" marT="19050" marB="19050" anchor="ctr">
                    <a:solidFill>
                      <a:srgbClr val="DEECC3"/>
                    </a:solidFill>
                  </a:tcPr>
                </a:tc>
                <a:extLst>
                  <a:ext uri="{0D108BD9-81ED-4DB2-BD59-A6C34878D82A}">
                    <a16:rowId xmlns:a16="http://schemas.microsoft.com/office/drawing/2014/main" val="1000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Airfields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for military aircraft operations, including takeoff, landing, and storage.</a:t>
                      </a:r>
                      <a:endParaRPr/>
                    </a:p>
                  </a:txBody>
                  <a:tcPr marL="28575" marR="28575" marT="19050" marB="19050" anchor="ctr">
                    <a:solidFill>
                      <a:srgbClr val="DEECC3"/>
                    </a:solidFill>
                  </a:tcPr>
                </a:tc>
                <a:extLst>
                  <a:ext uri="{0D108BD9-81ED-4DB2-BD59-A6C34878D82A}">
                    <a16:rowId xmlns:a16="http://schemas.microsoft.com/office/drawing/2014/main" val="1000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Army Bases/Installations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housing military units, vehicles, and equipment for ground operations.</a:t>
                      </a:r>
                      <a:endParaRPr/>
                    </a:p>
                  </a:txBody>
                  <a:tcPr marL="28575" marR="28575" marT="19050" marB="19050" anchor="ctr">
                    <a:solidFill>
                      <a:srgbClr val="DEECC3"/>
                    </a:solidFill>
                  </a:tcPr>
                </a:tc>
                <a:extLst>
                  <a:ext uri="{0D108BD9-81ED-4DB2-BD59-A6C34878D82A}">
                    <a16:rowId xmlns:a16="http://schemas.microsoft.com/office/drawing/2014/main" val="1000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Naval 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Coastal or inland facilities supporting naval operations, including shipyards and ports.</a:t>
                      </a:r>
                      <a:endParaRPr/>
                    </a:p>
                  </a:txBody>
                  <a:tcPr marL="28575" marR="28575" marT="19050" marB="19050" anchor="ctr">
                    <a:solidFill>
                      <a:srgbClr val="DEECC3"/>
                    </a:solidFill>
                  </a:tcPr>
                </a:tc>
                <a:extLst>
                  <a:ext uri="{0D108BD9-81ED-4DB2-BD59-A6C34878D82A}">
                    <a16:rowId xmlns:a16="http://schemas.microsoft.com/office/drawing/2014/main" val="1000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dirty="0"/>
                        <a:t>Ammunition Depots</a:t>
                      </a:r>
                      <a:endParaRPr dirty="0"/>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dirty="0"/>
                        <a:t>Storage sites for weapons, ammunition, and military supplies.</a:t>
                      </a:r>
                      <a:endParaRPr dirty="0"/>
                    </a:p>
                  </a:txBody>
                  <a:tcPr marL="28575" marR="28575" marT="19050" marB="19050" anchor="ctr">
                    <a:solidFill>
                      <a:srgbClr val="DEECC3"/>
                    </a:solidFill>
                  </a:tcPr>
                </a:tc>
                <a:extLst>
                  <a:ext uri="{0D108BD9-81ED-4DB2-BD59-A6C34878D82A}">
                    <a16:rowId xmlns:a16="http://schemas.microsoft.com/office/drawing/2014/main" val="1000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Training Areas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used for military personnel to train in combat and operational scenarios.</a:t>
                      </a:r>
                      <a:endParaRPr/>
                    </a:p>
                  </a:txBody>
                  <a:tcPr marL="28575" marR="28575" marT="19050" marB="19050" anchor="ctr">
                    <a:solidFill>
                      <a:srgbClr val="DEECC3"/>
                    </a:solidFill>
                  </a:tcPr>
                </a:tc>
                <a:extLst>
                  <a:ext uri="{0D108BD9-81ED-4DB2-BD59-A6C34878D82A}">
                    <a16:rowId xmlns:a16="http://schemas.microsoft.com/office/drawing/2014/main" val="1000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and Maintenance Facilities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Sites for storing and maintaining military equipment, vehicles, and supplies.</a:t>
                      </a:r>
                      <a:endParaRPr/>
                    </a:p>
                  </a:txBody>
                  <a:tcPr marL="28575" marR="28575" marT="19050" marB="19050" anchor="ctr">
                    <a:solidFill>
                      <a:srgbClr val="DEECC3"/>
                    </a:solidFill>
                  </a:tcPr>
                </a:tc>
                <a:extLst>
                  <a:ext uri="{0D108BD9-81ED-4DB2-BD59-A6C34878D82A}">
                    <a16:rowId xmlns:a16="http://schemas.microsoft.com/office/drawing/2014/main" val="1000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Military Hospitals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Medical facilities dedicated to treating military personnel.</a:t>
                      </a:r>
                      <a:endParaRPr/>
                    </a:p>
                  </a:txBody>
                  <a:tcPr marL="28575" marR="28575" marT="19050" marB="19050" anchor="ctr">
                    <a:solidFill>
                      <a:srgbClr val="DEECC3"/>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65B3FF"/>
                    </a:solidFill>
                  </a:tcPr>
                </a:tc>
                <a:tc gridSpan="2">
                  <a:txBody>
                    <a:bodyPr/>
                    <a:lstStyle/>
                    <a:p>
                      <a:pPr marL="0" lvl="0" indent="0" algn="ctr" rtl="0">
                        <a:lnSpc>
                          <a:spcPct val="115000"/>
                        </a:lnSpc>
                        <a:spcBef>
                          <a:spcPts val="0"/>
                        </a:spcBef>
                        <a:spcAft>
                          <a:spcPts val="0"/>
                        </a:spcAft>
                        <a:buNone/>
                      </a:pPr>
                      <a:r>
                        <a:rPr lang="fr" b="1"/>
                        <a:t>Energy and Utilities</a:t>
                      </a:r>
                      <a:endParaRPr b="1"/>
                    </a:p>
                  </a:txBody>
                  <a:tcPr marL="28575" marR="28575" marT="19050" marB="19050" anchor="ctr">
                    <a:solidFill>
                      <a:srgbClr val="65B3FF"/>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Infrastructure supporting energy production, storage, and distribution, including water and gas.</a:t>
                      </a:r>
                      <a:endParaRPr/>
                    </a:p>
                  </a:txBody>
                  <a:tcPr marL="28575" marR="28575" marT="19050" marB="19050" anchor="ctr">
                    <a:solidFill>
                      <a:srgbClr val="65B3FF"/>
                    </a:solidFill>
                  </a:tcPr>
                </a:tc>
                <a:extLst>
                  <a:ext uri="{0D108BD9-81ED-4DB2-BD59-A6C34878D82A}">
                    <a16:rowId xmlns:a16="http://schemas.microsoft.com/office/drawing/2014/main" val="1001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Distribution Network</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for distributing electricity and energy from generation to end-users.</a:t>
                      </a:r>
                      <a:endParaRPr/>
                    </a:p>
                  </a:txBody>
                  <a:tcPr marL="28575" marR="28575" marT="19050" marB="19050" anchor="ctr">
                    <a:solidFill>
                      <a:srgbClr val="BCDEFF"/>
                    </a:solidFill>
                  </a:tcPr>
                </a:tc>
                <a:extLst>
                  <a:ext uri="{0D108BD9-81ED-4DB2-BD59-A6C34878D82A}">
                    <a16:rowId xmlns:a16="http://schemas.microsoft.com/office/drawing/2014/main" val="1001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Storage</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storing energy for later use, including batteries and hydro storage.</a:t>
                      </a:r>
                      <a:endParaRPr/>
                    </a:p>
                  </a:txBody>
                  <a:tcPr marL="28575" marR="28575" marT="19050" marB="19050" anchor="ctr">
                    <a:solidFill>
                      <a:srgbClr val="BCDEFF"/>
                    </a:solidFill>
                  </a:tcPr>
                </a:tc>
                <a:extLst>
                  <a:ext uri="{0D108BD9-81ED-4DB2-BD59-A6C34878D82A}">
                    <a16:rowId xmlns:a16="http://schemas.microsoft.com/office/drawing/2014/main" val="1001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Power Plants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where electricity is generated using various sources of energy.</a:t>
                      </a:r>
                      <a:endParaRPr/>
                    </a:p>
                  </a:txBody>
                  <a:tcPr marL="28575" marR="28575" marT="19050" marB="19050" anchor="ctr">
                    <a:solidFill>
                      <a:srgbClr val="BCDEFF"/>
                    </a:solidFill>
                  </a:tcPr>
                </a:tc>
                <a:extLst>
                  <a:ext uri="{0D108BD9-81ED-4DB2-BD59-A6C34878D82A}">
                    <a16:rowId xmlns:a16="http://schemas.microsoft.com/office/drawing/2014/main" val="1001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Oil Refineries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where crude oil is processed into usable products like gasoline and diesel.</a:t>
                      </a:r>
                      <a:endParaRPr/>
                    </a:p>
                  </a:txBody>
                  <a:tcPr marL="28575" marR="28575" marT="19050" marB="19050" anchor="ctr">
                    <a:solidFill>
                      <a:srgbClr val="BCDEFF"/>
                    </a:solidFill>
                  </a:tcPr>
                </a:tc>
                <a:extLst>
                  <a:ext uri="{0D108BD9-81ED-4DB2-BD59-A6C34878D82A}">
                    <a16:rowId xmlns:a16="http://schemas.microsoft.com/office/drawing/2014/main" val="1001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Gas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related to the extraction, storage, and distribution of natural gas.</a:t>
                      </a:r>
                      <a:endParaRPr/>
                    </a:p>
                  </a:txBody>
                  <a:tcPr marL="28575" marR="28575" marT="19050" marB="19050" anchor="ctr">
                    <a:solidFill>
                      <a:srgbClr val="BCDEFF"/>
                    </a:solidFill>
                  </a:tcPr>
                </a:tc>
                <a:extLst>
                  <a:ext uri="{0D108BD9-81ED-4DB2-BD59-A6C34878D82A}">
                    <a16:rowId xmlns:a16="http://schemas.microsoft.com/office/drawing/2014/main" val="1001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Geothermal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generating electricity using heat from beneath the Earth's surface.</a:t>
                      </a:r>
                      <a:endParaRPr/>
                    </a:p>
                  </a:txBody>
                  <a:tcPr marL="28575" marR="28575" marT="19050" marB="19050" anchor="ctr">
                    <a:solidFill>
                      <a:srgbClr val="BCDEFF"/>
                    </a:solidFill>
                  </a:tcPr>
                </a:tc>
                <a:extLst>
                  <a:ext uri="{0D108BD9-81ED-4DB2-BD59-A6C34878D82A}">
                    <a16:rowId xmlns:a16="http://schemas.microsoft.com/office/drawing/2014/main" val="1001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Renewable Energy (Solar, Wind)</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harness solar and wind power to generate electricity.</a:t>
                      </a:r>
                      <a:endParaRPr/>
                    </a:p>
                  </a:txBody>
                  <a:tcPr marL="28575" marR="28575" marT="19050" marB="19050" anchor="ctr">
                    <a:solidFill>
                      <a:srgbClr val="BCDEFF"/>
                    </a:solidFill>
                  </a:tcPr>
                </a:tc>
                <a:extLst>
                  <a:ext uri="{0D108BD9-81ED-4DB2-BD59-A6C34878D82A}">
                    <a16:rowId xmlns:a16="http://schemas.microsoft.com/office/drawing/2014/main" val="1001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Distribution</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that delivers clean water to homes, businesses, and military bases.</a:t>
                      </a:r>
                      <a:endParaRPr/>
                    </a:p>
                  </a:txBody>
                  <a:tcPr marL="28575" marR="28575" marT="19050" marB="19050" anchor="ctr">
                    <a:solidFill>
                      <a:srgbClr val="BCDEFF"/>
                    </a:solidFill>
                  </a:tcPr>
                </a:tc>
                <a:extLst>
                  <a:ext uri="{0D108BD9-81ED-4DB2-BD59-A6C34878D82A}">
                    <a16:rowId xmlns:a16="http://schemas.microsoft.com/office/drawing/2014/main" val="1001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Treatment</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purify water to ensure it's safe for consumption and industrial use.</a:t>
                      </a:r>
                      <a:endParaRPr/>
                    </a:p>
                  </a:txBody>
                  <a:tcPr marL="28575" marR="28575" marT="19050" marB="19050" anchor="ctr">
                    <a:solidFill>
                      <a:srgbClr val="BCDEFF"/>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3A068"/>
                    </a:solidFill>
                  </a:tcPr>
                </a:tc>
                <a:tc gridSpan="2">
                  <a:txBody>
                    <a:bodyPr/>
                    <a:lstStyle/>
                    <a:p>
                      <a:pPr marL="0" lvl="0" indent="0" algn="ctr" rtl="0">
                        <a:lnSpc>
                          <a:spcPct val="115000"/>
                        </a:lnSpc>
                        <a:spcBef>
                          <a:spcPts val="0"/>
                        </a:spcBef>
                        <a:spcAft>
                          <a:spcPts val="0"/>
                        </a:spcAft>
                        <a:buNone/>
                      </a:pPr>
                      <a:r>
                        <a:rPr lang="fr" b="1"/>
                        <a:t>Transportation Infrastructure</a:t>
                      </a:r>
                      <a:endParaRPr b="1"/>
                    </a:p>
                  </a:txBody>
                  <a:tcPr marL="28575" marR="28575" marT="19050" marB="19050" anchor="ctr">
                    <a:solidFill>
                      <a:srgbClr val="F3A068"/>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Systems supporting the movement of goods and people, including air, sea, rail, and road transport.</a:t>
                      </a:r>
                      <a:endParaRPr/>
                    </a:p>
                  </a:txBody>
                  <a:tcPr marL="28575" marR="28575" marT="19050" marB="19050" anchor="ctr">
                    <a:solidFill>
                      <a:srgbClr val="F3A068"/>
                    </a:solidFill>
                  </a:tcPr>
                </a:tc>
                <a:extLst>
                  <a:ext uri="{0D108BD9-81ED-4DB2-BD59-A6C34878D82A}">
                    <a16:rowId xmlns:a16="http://schemas.microsoft.com/office/drawing/2014/main" val="1002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Airports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Facilities for the takeoff, landing, and maintenance of aircraft.</a:t>
                      </a:r>
                      <a:endParaRPr/>
                    </a:p>
                  </a:txBody>
                  <a:tcPr marL="28575" marR="28575" marT="19050" marB="19050" anchor="ctr">
                    <a:solidFill>
                      <a:srgbClr val="F4CCB0"/>
                    </a:solidFill>
                  </a:tcPr>
                </a:tc>
                <a:extLst>
                  <a:ext uri="{0D108BD9-81ED-4DB2-BD59-A6C34878D82A}">
                    <a16:rowId xmlns:a16="http://schemas.microsoft.com/office/drawing/2014/main" val="1002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Seaports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Coastal facilities for the docking and loading/unloading of ships.</a:t>
                      </a:r>
                      <a:endParaRPr/>
                    </a:p>
                  </a:txBody>
                  <a:tcPr marL="28575" marR="28575" marT="19050" marB="19050" anchor="ctr">
                    <a:solidFill>
                      <a:srgbClr val="F4CCB0"/>
                    </a:solidFill>
                  </a:tcPr>
                </a:tc>
                <a:extLst>
                  <a:ext uri="{0D108BD9-81ED-4DB2-BD59-A6C34878D82A}">
                    <a16:rowId xmlns:a16="http://schemas.microsoft.com/office/drawing/2014/main" val="1002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Facilities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Infrastructure supporting rail transport, including stations, tracks, and yards.</a:t>
                      </a:r>
                      <a:endParaRPr/>
                    </a:p>
                  </a:txBody>
                  <a:tcPr marL="28575" marR="28575" marT="19050" marB="19050" anchor="ctr">
                    <a:solidFill>
                      <a:srgbClr val="F4CCB0"/>
                    </a:solidFill>
                  </a:tcPr>
                </a:tc>
                <a:extLst>
                  <a:ext uri="{0D108BD9-81ED-4DB2-BD59-A6C34878D82A}">
                    <a16:rowId xmlns:a16="http://schemas.microsoft.com/office/drawing/2014/main" val="1002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Bridges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Structures that span physical barriers like rivers or roads to allow vehicle or foot traffic.</a:t>
                      </a:r>
                      <a:endParaRPr/>
                    </a:p>
                  </a:txBody>
                  <a:tcPr marL="28575" marR="28575" marT="19050" marB="19050" anchor="ctr">
                    <a:solidFill>
                      <a:srgbClr val="F4CCB0"/>
                    </a:solidFill>
                  </a:tcPr>
                </a:tc>
                <a:extLst>
                  <a:ext uri="{0D108BD9-81ED-4DB2-BD59-A6C34878D82A}">
                    <a16:rowId xmlns:a16="http://schemas.microsoft.com/office/drawing/2014/main" val="1002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Roadways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Paved routes for vehicle movement, essential for civilian and military transportation.</a:t>
                      </a:r>
                      <a:endParaRPr/>
                    </a:p>
                  </a:txBody>
                  <a:tcPr marL="28575" marR="28575" marT="19050" marB="19050" anchor="ctr">
                    <a:solidFill>
                      <a:srgbClr val="F4CCB0"/>
                    </a:solidFill>
                  </a:tcPr>
                </a:tc>
                <a:extLst>
                  <a:ext uri="{0D108BD9-81ED-4DB2-BD59-A6C34878D82A}">
                    <a16:rowId xmlns:a16="http://schemas.microsoft.com/office/drawing/2014/main" val="1002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Terminals (Bus, Ferry, etc.)</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Locations where passengers board and disembark from various forms of public transport.</a:t>
                      </a:r>
                      <a:endParaRPr/>
                    </a:p>
                  </a:txBody>
                  <a:tcPr marL="28575" marR="28575" marT="19050" marB="19050" anchor="ctr">
                    <a:solidFill>
                      <a:srgbClr val="F4CCB0"/>
                    </a:solidFill>
                  </a:tcPr>
                </a:tc>
                <a:extLst>
                  <a:ext uri="{0D108BD9-81ED-4DB2-BD59-A6C34878D82A}">
                    <a16:rowId xmlns:a16="http://schemas.microsoft.com/office/drawing/2014/main" val="1002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Tunnels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Underground passages facilitating transport through mountains, water, or urban areas.</a:t>
                      </a:r>
                      <a:endParaRPr/>
                    </a:p>
                  </a:txBody>
                  <a:tcPr marL="28575" marR="28575" marT="19050" marB="19050" anchor="ctr">
                    <a:solidFill>
                      <a:srgbClr val="F4CCB0"/>
                    </a:solidFill>
                  </a:tcPr>
                </a:tc>
                <a:extLst>
                  <a:ext uri="{0D108BD9-81ED-4DB2-BD59-A6C34878D82A}">
                    <a16:rowId xmlns:a16="http://schemas.microsoft.com/office/drawing/2014/main" val="1002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Yards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Areas where trains are stored, loaded, and organized for transport.</a:t>
                      </a:r>
                      <a:endParaRPr/>
                    </a:p>
                  </a:txBody>
                  <a:tcPr marL="28575" marR="28575" marT="19050" marB="19050" anchor="ctr">
                    <a:solidFill>
                      <a:srgbClr val="F4CCB0"/>
                    </a:solidFill>
                  </a:tcPr>
                </a:tc>
                <a:extLst>
                  <a:ext uri="{0D108BD9-81ED-4DB2-BD59-A6C34878D82A}">
                    <a16:rowId xmlns:a16="http://schemas.microsoft.com/office/drawing/2014/main" val="1002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Logicstical Hubs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dirty="0"/>
                        <a:t>Centers where goods are stored, sorted, and distributed for transportation.</a:t>
                      </a:r>
                      <a:endParaRPr dirty="0"/>
                    </a:p>
                  </a:txBody>
                  <a:tcPr marL="28575" marR="28575" marT="19050" marB="19050" anchor="ctr">
                    <a:solidFill>
                      <a:srgbClr val="F4CCB0"/>
                    </a:solidFill>
                  </a:tcPr>
                </a:tc>
                <a:extLst>
                  <a:ext uri="{0D108BD9-81ED-4DB2-BD59-A6C34878D82A}">
                    <a16:rowId xmlns:a16="http://schemas.microsoft.com/office/drawing/2014/main" val="10029"/>
                  </a:ext>
                </a:extLst>
              </a:tr>
            </a:tbl>
          </a:graphicData>
        </a:graphic>
      </p:graphicFrame>
      <p:pic>
        <p:nvPicPr>
          <p:cNvPr id="290" name="Google Shape;290;p2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96" name="Google Shape;296;p30"/>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0061C8"/>
                    </a:solidFill>
                  </a:tcPr>
                </a:tc>
                <a:tc gridSpan="2">
                  <a:txBody>
                    <a:bodyPr/>
                    <a:lstStyle/>
                    <a:p>
                      <a:pPr marL="0" lvl="0" indent="0" algn="ctr" rtl="0">
                        <a:lnSpc>
                          <a:spcPct val="115000"/>
                        </a:lnSpc>
                        <a:spcBef>
                          <a:spcPts val="0"/>
                        </a:spcBef>
                        <a:spcAft>
                          <a:spcPts val="0"/>
                        </a:spcAft>
                        <a:buNone/>
                      </a:pPr>
                      <a:r>
                        <a:rPr lang="fr" sz="1300" b="1" dirty="0"/>
                        <a:t>Communication and Surveillance</a:t>
                      </a:r>
                      <a:endParaRPr sz="1300" b="1" dirty="0"/>
                    </a:p>
                  </a:txBody>
                  <a:tcPr marL="28575" marR="28575" marT="19050" marB="19050" anchor="ctr">
                    <a:solidFill>
                      <a:srgbClr val="0061C8"/>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Systems for communication and intelligence gathering to support military and civilian security.</a:t>
                      </a:r>
                      <a:endParaRPr sz="1300"/>
                    </a:p>
                  </a:txBody>
                  <a:tcPr marL="28575" marR="28575" marT="19050" marB="19050" anchor="b">
                    <a:solidFill>
                      <a:srgbClr val="0061C8"/>
                    </a:solidFill>
                  </a:tcPr>
                </a:tc>
                <a:extLst>
                  <a:ext uri="{0D108BD9-81ED-4DB2-BD59-A6C34878D82A}">
                    <a16:rowId xmlns:a16="http://schemas.microsoft.com/office/drawing/2014/main" val="1000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Communication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responsible for managing military or civilian communication networks.</a:t>
                      </a:r>
                      <a:endParaRPr sz="1300"/>
                    </a:p>
                  </a:txBody>
                  <a:tcPr marL="28575" marR="28575" marT="19050" marB="19050" anchor="b">
                    <a:solidFill>
                      <a:srgbClr val="97B6D8"/>
                    </a:solidFill>
                  </a:tcPr>
                </a:tc>
                <a:extLst>
                  <a:ext uri="{0D108BD9-81ED-4DB2-BD59-A6C34878D82A}">
                    <a16:rowId xmlns:a16="http://schemas.microsoft.com/office/drawing/2014/main" val="1000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Radar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that use radar systems for detecting and tracking objects like aircraft.</a:t>
                      </a:r>
                      <a:endParaRPr sz="1300"/>
                    </a:p>
                  </a:txBody>
                  <a:tcPr marL="28575" marR="28575" marT="19050" marB="19050" anchor="b">
                    <a:solidFill>
                      <a:srgbClr val="97B6D8"/>
                    </a:solidFill>
                  </a:tcPr>
                </a:tc>
                <a:extLst>
                  <a:ext uri="{0D108BD9-81ED-4DB2-BD59-A6C34878D82A}">
                    <a16:rowId xmlns:a16="http://schemas.microsoft.com/office/drawing/2014/main" val="1000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Satellite Communication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Ground facilities for transmitting and receiving satellite communications.</a:t>
                      </a:r>
                      <a:endParaRPr sz="1300"/>
                    </a:p>
                  </a:txBody>
                  <a:tcPr marL="28575" marR="28575" marT="19050" marB="19050" anchor="b">
                    <a:solidFill>
                      <a:srgbClr val="97B6D8"/>
                    </a:solidFill>
                  </a:tcPr>
                </a:tc>
                <a:extLst>
                  <a:ext uri="{0D108BD9-81ED-4DB2-BD59-A6C34878D82A}">
                    <a16:rowId xmlns:a16="http://schemas.microsoft.com/office/drawing/2014/main" val="1000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Signal Processing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where signals are analyzed and interpreted for various applications.</a:t>
                      </a:r>
                      <a:endParaRPr sz="1300"/>
                    </a:p>
                  </a:txBody>
                  <a:tcPr marL="28575" marR="28575" marT="19050" marB="19050" anchor="b">
                    <a:solidFill>
                      <a:srgbClr val="97B6D8"/>
                    </a:solidFill>
                  </a:tcPr>
                </a:tc>
                <a:extLst>
                  <a:ext uri="{0D108BD9-81ED-4DB2-BD59-A6C34878D82A}">
                    <a16:rowId xmlns:a16="http://schemas.microsoft.com/office/drawing/2014/main" val="1000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Electronic Warfare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used to disrupt or protect against enemy electronic communications and systems.</a:t>
                      </a:r>
                      <a:endParaRPr sz="1300"/>
                    </a:p>
                  </a:txBody>
                  <a:tcPr marL="28575" marR="28575" marT="19050" marB="19050" anchor="b">
                    <a:solidFill>
                      <a:srgbClr val="97B6D8"/>
                    </a:solidFill>
                  </a:tcPr>
                </a:tc>
                <a:extLst>
                  <a:ext uri="{0D108BD9-81ED-4DB2-BD59-A6C34878D82A}">
                    <a16:rowId xmlns:a16="http://schemas.microsoft.com/office/drawing/2014/main" val="1000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Tactical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Networks supporting military operations with secure communication channels.</a:t>
                      </a:r>
                      <a:endParaRPr sz="1300"/>
                    </a:p>
                  </a:txBody>
                  <a:tcPr marL="28575" marR="28575" marT="19050" marB="19050" anchor="b">
                    <a:solidFill>
                      <a:srgbClr val="97B6D8"/>
                    </a:solidFill>
                  </a:tcPr>
                </a:tc>
                <a:extLst>
                  <a:ext uri="{0D108BD9-81ED-4DB2-BD59-A6C34878D82A}">
                    <a16:rowId xmlns:a16="http://schemas.microsoft.com/office/drawing/2014/main" val="1000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Fiber Optic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High-speed communication networks using fiber optics for data transmission.</a:t>
                      </a:r>
                      <a:endParaRPr sz="1300"/>
                    </a:p>
                  </a:txBody>
                  <a:tcPr marL="28575" marR="28575" marT="19050" marB="19050" anchor="b">
                    <a:solidFill>
                      <a:srgbClr val="97B6D8"/>
                    </a:solidFill>
                  </a:tcPr>
                </a:tc>
                <a:extLst>
                  <a:ext uri="{0D108BD9-81ED-4DB2-BD59-A6C34878D82A}">
                    <a16:rowId xmlns:a16="http://schemas.microsoft.com/office/drawing/2014/main" val="1000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Cyber Operations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Centers for managing cybersecurity threats and defensive operations.</a:t>
                      </a:r>
                      <a:endParaRPr sz="1300"/>
                    </a:p>
                  </a:txBody>
                  <a:tcPr marL="28575" marR="28575" marT="19050" marB="19050" anchor="b">
                    <a:solidFill>
                      <a:srgbClr val="97B6D8"/>
                    </a:solidFill>
                  </a:tcPr>
                </a:tc>
                <a:extLst>
                  <a:ext uri="{0D108BD9-81ED-4DB2-BD59-A6C34878D82A}">
                    <a16:rowId xmlns:a16="http://schemas.microsoft.com/office/drawing/2014/main" val="1000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Surveillance and Reconnaissance Systems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Systems for monitoring and collecting intelligence for military or security purposes.</a:t>
                      </a:r>
                      <a:endParaRPr sz="1300"/>
                    </a:p>
                  </a:txBody>
                  <a:tcPr marL="28575" marR="28575" marT="19050" marB="19050" anchor="b">
                    <a:solidFill>
                      <a:srgbClr val="97B6D8"/>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E9E9E"/>
                    </a:solidFill>
                  </a:tcPr>
                </a:tc>
                <a:tc gridSpan="2">
                  <a:txBody>
                    <a:bodyPr/>
                    <a:lstStyle/>
                    <a:p>
                      <a:pPr marL="0" lvl="0" indent="0" algn="ctr" rtl="0">
                        <a:lnSpc>
                          <a:spcPct val="115000"/>
                        </a:lnSpc>
                        <a:spcBef>
                          <a:spcPts val="0"/>
                        </a:spcBef>
                        <a:spcAft>
                          <a:spcPts val="0"/>
                        </a:spcAft>
                        <a:buNone/>
                      </a:pPr>
                      <a:r>
                        <a:rPr lang="fr" sz="1300" b="1"/>
                        <a:t>Industrial Facilities</a:t>
                      </a:r>
                      <a:endParaRPr sz="1300" b="1"/>
                    </a:p>
                  </a:txBody>
                  <a:tcPr marL="28575" marR="28575" marT="19050" marB="19050" anchor="ctr">
                    <a:solidFill>
                      <a:srgbClr val="9E9E9E"/>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Facilities involved in the production of goods and services, particularly for national defense.</a:t>
                      </a:r>
                      <a:endParaRPr sz="1300"/>
                    </a:p>
                  </a:txBody>
                  <a:tcPr marL="28575" marR="28575" marT="19050" marB="19050" anchor="b">
                    <a:solidFill>
                      <a:srgbClr val="9E9E9E"/>
                    </a:solidFill>
                  </a:tcPr>
                </a:tc>
                <a:extLst>
                  <a:ext uri="{0D108BD9-81ED-4DB2-BD59-A6C34878D82A}">
                    <a16:rowId xmlns:a16="http://schemas.microsoft.com/office/drawing/2014/main" val="1001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Defense Industrial Base</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equipment and technologies critical for military operations.</a:t>
                      </a:r>
                      <a:endParaRPr sz="1300"/>
                    </a:p>
                  </a:txBody>
                  <a:tcPr marL="28575" marR="28575" marT="19050" marB="19050" anchor="b">
                    <a:solidFill>
                      <a:srgbClr val="D8D8D8"/>
                    </a:solidFill>
                  </a:tcPr>
                </a:tc>
                <a:extLst>
                  <a:ext uri="{0D108BD9-81ED-4DB2-BD59-A6C34878D82A}">
                    <a16:rowId xmlns:a16="http://schemas.microsoft.com/office/drawing/2014/main" val="1001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Chemical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Industrial sites where chemicals are produced, often for military or industrial use.</a:t>
                      </a:r>
                      <a:endParaRPr sz="1300"/>
                    </a:p>
                  </a:txBody>
                  <a:tcPr marL="28575" marR="28575" marT="19050" marB="19050" anchor="b">
                    <a:solidFill>
                      <a:srgbClr val="D8D8D8"/>
                    </a:solidFill>
                  </a:tcPr>
                </a:tc>
                <a:extLst>
                  <a:ext uri="{0D108BD9-81ED-4DB2-BD59-A6C34878D82A}">
                    <a16:rowId xmlns:a16="http://schemas.microsoft.com/office/drawing/2014/main" val="1001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Energy Equipment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equipment for the energy sector, including turbines and power generators.</a:t>
                      </a:r>
                      <a:endParaRPr sz="1300"/>
                    </a:p>
                  </a:txBody>
                  <a:tcPr marL="28575" marR="28575" marT="19050" marB="19050" anchor="b">
                    <a:solidFill>
                      <a:srgbClr val="D8D8D8"/>
                    </a:solidFill>
                  </a:tcPr>
                </a:tc>
                <a:extLst>
                  <a:ext uri="{0D108BD9-81ED-4DB2-BD59-A6C34878D82A}">
                    <a16:rowId xmlns:a16="http://schemas.microsoft.com/office/drawing/2014/main" val="1001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Critical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dirty="0"/>
                        <a:t>Industries producing essential materials and goods necessary for national defense.</a:t>
                      </a:r>
                      <a:endParaRPr sz="1300" dirty="0"/>
                    </a:p>
                  </a:txBody>
                  <a:tcPr marL="28575" marR="28575" marT="19050" marB="19050" anchor="b">
                    <a:solidFill>
                      <a:srgbClr val="D8D8D8"/>
                    </a:solidFill>
                  </a:tcPr>
                </a:tc>
                <a:extLst>
                  <a:ext uri="{0D108BD9-81ED-4DB2-BD59-A6C34878D82A}">
                    <a16:rowId xmlns:a16="http://schemas.microsoft.com/office/drawing/2014/main" val="1001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Steel and Heavy Industry</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heavy materials like steel for construction and defense use.</a:t>
                      </a:r>
                      <a:endParaRPr sz="1300"/>
                    </a:p>
                  </a:txBody>
                  <a:tcPr marL="28575" marR="28575" marT="19050" marB="19050" anchor="b">
                    <a:solidFill>
                      <a:srgbClr val="D8D8D8"/>
                    </a:solidFill>
                  </a:tcPr>
                </a:tc>
                <a:extLst>
                  <a:ext uri="{0D108BD9-81ED-4DB2-BD59-A6C34878D82A}">
                    <a16:rowId xmlns:a16="http://schemas.microsoft.com/office/drawing/2014/main" val="1001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Food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that process raw food into consumable products.</a:t>
                      </a:r>
                      <a:endParaRPr sz="1300"/>
                    </a:p>
                  </a:txBody>
                  <a:tcPr marL="28575" marR="28575" marT="19050" marB="19050" anchor="b">
                    <a:solidFill>
                      <a:srgbClr val="D8D8D8"/>
                    </a:solidFill>
                  </a:tcPr>
                </a:tc>
                <a:extLst>
                  <a:ext uri="{0D108BD9-81ED-4DB2-BD59-A6C34878D82A}">
                    <a16:rowId xmlns:a16="http://schemas.microsoft.com/office/drawing/2014/main" val="1001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Pharmaceutical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medications and medical supplies for civilian and military use.</a:t>
                      </a:r>
                      <a:endParaRPr sz="1300"/>
                    </a:p>
                  </a:txBody>
                  <a:tcPr marL="28575" marR="28575" marT="19050" marB="19050" anchor="b">
                    <a:solidFill>
                      <a:srgbClr val="D8D8D8"/>
                    </a:solidFill>
                  </a:tcPr>
                </a:tc>
                <a:extLst>
                  <a:ext uri="{0D108BD9-81ED-4DB2-BD59-A6C34878D82A}">
                    <a16:rowId xmlns:a16="http://schemas.microsoft.com/office/drawing/2014/main" val="1001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Transportation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vehicles, aircraft, and related equipment for transportation.</a:t>
                      </a:r>
                      <a:endParaRPr sz="1300"/>
                    </a:p>
                  </a:txBody>
                  <a:tcPr marL="28575" marR="28575" marT="19050" marB="19050" anchor="b">
                    <a:solidFill>
                      <a:srgbClr val="D8D8D8"/>
                    </a:solidFill>
                  </a:tcPr>
                </a:tc>
                <a:extLst>
                  <a:ext uri="{0D108BD9-81ED-4DB2-BD59-A6C34878D82A}">
                    <a16:rowId xmlns:a16="http://schemas.microsoft.com/office/drawing/2014/main" val="1001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Electronics and Precision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producing high-tech electronics and precision instruments used in various industries.</a:t>
                      </a:r>
                      <a:endParaRPr sz="1300"/>
                    </a:p>
                  </a:txBody>
                  <a:tcPr marL="28575" marR="28575" marT="19050" marB="19050" anchor="b">
                    <a:solidFill>
                      <a:srgbClr val="D8D8D8"/>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674EA7"/>
                    </a:solidFill>
                  </a:tcPr>
                </a:tc>
                <a:tc gridSpan="2">
                  <a:txBody>
                    <a:bodyPr/>
                    <a:lstStyle/>
                    <a:p>
                      <a:pPr marL="0" lvl="0" indent="0" algn="ctr" rtl="0">
                        <a:lnSpc>
                          <a:spcPct val="115000"/>
                        </a:lnSpc>
                        <a:spcBef>
                          <a:spcPts val="0"/>
                        </a:spcBef>
                        <a:spcAft>
                          <a:spcPts val="0"/>
                        </a:spcAft>
                        <a:buNone/>
                      </a:pPr>
                      <a:r>
                        <a:rPr lang="fr" sz="1300" b="1"/>
                        <a:t>Government and Civilian Infrastructure</a:t>
                      </a:r>
                      <a:endParaRPr sz="1300" b="1"/>
                    </a:p>
                  </a:txBody>
                  <a:tcPr marL="28575" marR="28575" marT="19050" marB="19050" anchor="ctr">
                    <a:solidFill>
                      <a:srgbClr val="674EA7"/>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Infrastructure supporting government functions, public safety, and essential services.</a:t>
                      </a:r>
                      <a:endParaRPr sz="1300"/>
                    </a:p>
                  </a:txBody>
                  <a:tcPr marL="28575" marR="28575" marT="19050" marB="19050" anchor="b">
                    <a:solidFill>
                      <a:srgbClr val="674EA7"/>
                    </a:solidFill>
                  </a:tcPr>
                </a:tc>
                <a:extLst>
                  <a:ext uri="{0D108BD9-81ED-4DB2-BD59-A6C34878D82A}">
                    <a16:rowId xmlns:a16="http://schemas.microsoft.com/office/drawing/2014/main" val="1002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Government Buildings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Structures that house government functions and administrative tasks.</a:t>
                      </a:r>
                      <a:endParaRPr sz="1300"/>
                    </a:p>
                  </a:txBody>
                  <a:tcPr marL="28575" marR="28575" marT="19050" marB="19050" anchor="b">
                    <a:solidFill>
                      <a:srgbClr val="D9D2E9"/>
                    </a:solidFill>
                  </a:tcPr>
                </a:tc>
                <a:extLst>
                  <a:ext uri="{0D108BD9-81ED-4DB2-BD59-A6C34878D82A}">
                    <a16:rowId xmlns:a16="http://schemas.microsoft.com/office/drawing/2014/main" val="1002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Schools and Universities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Educational institutions providing knowledge and workforce training.</a:t>
                      </a:r>
                      <a:endParaRPr sz="1300"/>
                    </a:p>
                  </a:txBody>
                  <a:tcPr marL="28575" marR="28575" marT="19050" marB="19050" anchor="b">
                    <a:solidFill>
                      <a:srgbClr val="D9D2E9"/>
                    </a:solidFill>
                  </a:tcPr>
                </a:tc>
                <a:extLst>
                  <a:ext uri="{0D108BD9-81ED-4DB2-BD59-A6C34878D82A}">
                    <a16:rowId xmlns:a16="http://schemas.microsoft.com/office/drawing/2014/main" val="1002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Financial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Banks and financial organizations essential for economic stability and transactions.</a:t>
                      </a:r>
                      <a:endParaRPr sz="1300"/>
                    </a:p>
                  </a:txBody>
                  <a:tcPr marL="28575" marR="28575" marT="19050" marB="19050" anchor="b">
                    <a:solidFill>
                      <a:srgbClr val="D9D2E9"/>
                    </a:solidFill>
                  </a:tcPr>
                </a:tc>
                <a:extLst>
                  <a:ext uri="{0D108BD9-81ED-4DB2-BD59-A6C34878D82A}">
                    <a16:rowId xmlns:a16="http://schemas.microsoft.com/office/drawing/2014/main" val="1002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Cultural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Museums, libraries, and other entities preserving culture and history.</a:t>
                      </a:r>
                      <a:endParaRPr sz="1300"/>
                    </a:p>
                  </a:txBody>
                  <a:tcPr marL="28575" marR="28575" marT="19050" marB="19050" anchor="b">
                    <a:solidFill>
                      <a:srgbClr val="D9D2E9"/>
                    </a:solidFill>
                  </a:tcPr>
                </a:tc>
                <a:extLst>
                  <a:ext uri="{0D108BD9-81ED-4DB2-BD59-A6C34878D82A}">
                    <a16:rowId xmlns:a16="http://schemas.microsoft.com/office/drawing/2014/main" val="1002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Civilian Government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Services provided by government to ensure functioning society, including postal and regulatory services.</a:t>
                      </a:r>
                      <a:endParaRPr sz="1300"/>
                    </a:p>
                  </a:txBody>
                  <a:tcPr marL="28575" marR="28575" marT="19050" marB="19050" anchor="b">
                    <a:solidFill>
                      <a:srgbClr val="D9D2E9"/>
                    </a:solidFill>
                  </a:tcPr>
                </a:tc>
                <a:extLst>
                  <a:ext uri="{0D108BD9-81ED-4DB2-BD59-A6C34878D82A}">
                    <a16:rowId xmlns:a16="http://schemas.microsoft.com/office/drawing/2014/main" val="1002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Safety and Emergency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Police, fire, and emergency medical services ensuring public security and health.</a:t>
                      </a:r>
                      <a:endParaRPr sz="1300"/>
                    </a:p>
                  </a:txBody>
                  <a:tcPr marL="28575" marR="28575" marT="19050" marB="19050" anchor="b">
                    <a:solidFill>
                      <a:srgbClr val="D9D2E9"/>
                    </a:solidFill>
                  </a:tcPr>
                </a:tc>
                <a:extLst>
                  <a:ext uri="{0D108BD9-81ED-4DB2-BD59-A6C34878D82A}">
                    <a16:rowId xmlns:a16="http://schemas.microsoft.com/office/drawing/2014/main" val="1002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Critical Urban Infrastructure</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Essential systems like transportation, energy, and water that support urban life.</a:t>
                      </a:r>
                      <a:endParaRPr sz="1300"/>
                    </a:p>
                  </a:txBody>
                  <a:tcPr marL="28575" marR="28575" marT="19050" marB="19050" anchor="b">
                    <a:solidFill>
                      <a:srgbClr val="D9D2E9"/>
                    </a:solidFill>
                  </a:tcPr>
                </a:tc>
                <a:extLst>
                  <a:ext uri="{0D108BD9-81ED-4DB2-BD59-A6C34878D82A}">
                    <a16:rowId xmlns:a16="http://schemas.microsoft.com/office/drawing/2014/main" val="1002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Health and Welfare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Facilities providing healthcare and social services to maintain public health.</a:t>
                      </a:r>
                      <a:endParaRPr sz="1300"/>
                    </a:p>
                  </a:txBody>
                  <a:tcPr marL="28575" marR="28575" marT="19050" marB="19050" anchor="b">
                    <a:solidFill>
                      <a:srgbClr val="D9D2E9"/>
                    </a:solidFill>
                  </a:tcPr>
                </a:tc>
                <a:extLst>
                  <a:ext uri="{0D108BD9-81ED-4DB2-BD59-A6C34878D82A}">
                    <a16:rowId xmlns:a16="http://schemas.microsoft.com/office/drawing/2014/main" val="1002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Justice and Law Enforcement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dirty="0"/>
                        <a:t>Institutions supporting the judicial system, including courts and correctional facilities.</a:t>
                      </a:r>
                      <a:endParaRPr dirty="0"/>
                    </a:p>
                  </a:txBody>
                  <a:tcPr marL="28575" marR="28575" marT="19050" marB="19050" anchor="b">
                    <a:solidFill>
                      <a:srgbClr val="D9D2E9"/>
                    </a:solidFill>
                  </a:tcPr>
                </a:tc>
                <a:extLst>
                  <a:ext uri="{0D108BD9-81ED-4DB2-BD59-A6C34878D82A}">
                    <a16:rowId xmlns:a16="http://schemas.microsoft.com/office/drawing/2014/main" val="10029"/>
                  </a:ext>
                </a:extLst>
              </a:tr>
            </a:tbl>
          </a:graphicData>
        </a:graphic>
      </p:graphicFrame>
      <p:pic>
        <p:nvPicPr>
          <p:cNvPr id="297" name="Google Shape;297;p30">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303" name="Google Shape;303;p31"/>
          <p:cNvGraphicFramePr/>
          <p:nvPr/>
        </p:nvGraphicFramePr>
        <p:xfrm>
          <a:off x="0" y="1945575"/>
          <a:ext cx="15120025" cy="8058419"/>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0">
                <a:tc rowSpan="10">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63A666"/>
                    </a:solidFill>
                  </a:tcPr>
                </a:tc>
                <a:tc gridSpan="2">
                  <a:txBody>
                    <a:bodyPr/>
                    <a:lstStyle/>
                    <a:p>
                      <a:pPr marL="0" lvl="0" indent="0" algn="ctr" rtl="0">
                        <a:lnSpc>
                          <a:spcPct val="115000"/>
                        </a:lnSpc>
                        <a:spcBef>
                          <a:spcPts val="0"/>
                        </a:spcBef>
                        <a:spcAft>
                          <a:spcPts val="0"/>
                        </a:spcAft>
                        <a:buNone/>
                      </a:pPr>
                      <a:r>
                        <a:rPr lang="fr" sz="1000" b="1"/>
                        <a:t>Military Equipment</a:t>
                      </a:r>
                      <a:endParaRPr sz="1000" b="1"/>
                    </a:p>
                  </a:txBody>
                  <a:tcPr marL="28575" marR="28575" marT="19050" marB="19050" anchor="ctr">
                    <a:solidFill>
                      <a:srgbClr val="63A666"/>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000"/>
                        <a:t>Equipment used by military forces, including vehicles, aircraft, and weapons.</a:t>
                      </a:r>
                      <a:endParaRPr sz="1000"/>
                    </a:p>
                  </a:txBody>
                  <a:tcPr marL="28575" marR="28575" marT="19050" marB="19050" anchor="b">
                    <a:solidFill>
                      <a:srgbClr val="63A666"/>
                    </a:solidFill>
                  </a:tcPr>
                </a:tc>
                <a:extLst>
                  <a:ext uri="{0D108BD9-81ED-4DB2-BD59-A6C34878D82A}">
                    <a16:rowId xmlns:a16="http://schemas.microsoft.com/office/drawing/2014/main" val="1000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Aircraft</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Military and civilian planes used for transport, reconnaissance, and combat.</a:t>
                      </a:r>
                      <a:endParaRPr/>
                    </a:p>
                  </a:txBody>
                  <a:tcPr marL="28575" marR="28575" marT="19050" marB="19050" anchor="b">
                    <a:solidFill>
                      <a:srgbClr val="A6DDA8"/>
                    </a:solidFill>
                  </a:tcPr>
                </a:tc>
                <a:extLst>
                  <a:ext uri="{0D108BD9-81ED-4DB2-BD59-A6C34878D82A}">
                    <a16:rowId xmlns:a16="http://schemas.microsoft.com/office/drawing/2014/main" val="1000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Ground Vehicles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Vehicles used by military forces for transport, combat, and logistics.</a:t>
                      </a:r>
                      <a:endParaRPr/>
                    </a:p>
                  </a:txBody>
                  <a:tcPr marL="28575" marR="28575" marT="19050" marB="19050" anchor="b">
                    <a:solidFill>
                      <a:srgbClr val="A6DDA8"/>
                    </a:solidFill>
                  </a:tcPr>
                </a:tc>
                <a:extLst>
                  <a:ext uri="{0D108BD9-81ED-4DB2-BD59-A6C34878D82A}">
                    <a16:rowId xmlns:a16="http://schemas.microsoft.com/office/drawing/2014/main" val="1000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Naval Vessels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Ships and submarines used for naval defense and operations.</a:t>
                      </a:r>
                      <a:endParaRPr/>
                    </a:p>
                  </a:txBody>
                  <a:tcPr marL="28575" marR="28575" marT="19050" marB="19050" anchor="b">
                    <a:solidFill>
                      <a:srgbClr val="A6DDA8"/>
                    </a:solidFill>
                  </a:tcPr>
                </a:tc>
                <a:extLst>
                  <a:ext uri="{0D108BD9-81ED-4DB2-BD59-A6C34878D82A}">
                    <a16:rowId xmlns:a16="http://schemas.microsoft.com/office/drawing/2014/main" val="1000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 Defense</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designed to detect and intercept airborne threats like missiles and aircraft.</a:t>
                      </a:r>
                      <a:endParaRPr/>
                    </a:p>
                  </a:txBody>
                  <a:tcPr marL="28575" marR="28575" marT="19050" marB="19050" anchor="b">
                    <a:solidFill>
                      <a:srgbClr val="A6DDA8"/>
                    </a:solidFill>
                  </a:tcPr>
                </a:tc>
                <a:extLst>
                  <a:ext uri="{0D108BD9-81ED-4DB2-BD59-A6C34878D82A}">
                    <a16:rowId xmlns:a16="http://schemas.microsoft.com/office/drawing/2014/main" val="1000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Missiles and launchers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Guided weapons and platforms used for long-range strikes.</a:t>
                      </a:r>
                      <a:endParaRPr/>
                    </a:p>
                  </a:txBody>
                  <a:tcPr marL="28575" marR="28575" marT="19050" marB="19050" anchor="b">
                    <a:solidFill>
                      <a:srgbClr val="A6DDA8"/>
                    </a:solidFill>
                  </a:tcPr>
                </a:tc>
                <a:extLst>
                  <a:ext uri="{0D108BD9-81ED-4DB2-BD59-A6C34878D82A}">
                    <a16:rowId xmlns:a16="http://schemas.microsoft.com/office/drawing/2014/main" val="1000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Combat Support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and equipment that assist in military operations, including logistics and communications.</a:t>
                      </a:r>
                      <a:endParaRPr/>
                    </a:p>
                  </a:txBody>
                  <a:tcPr marL="28575" marR="28575" marT="19050" marB="19050" anchor="b">
                    <a:solidFill>
                      <a:srgbClr val="A6DDA8"/>
                    </a:solidFill>
                  </a:tcPr>
                </a:tc>
                <a:extLst>
                  <a:ext uri="{0D108BD9-81ED-4DB2-BD59-A6C34878D82A}">
                    <a16:rowId xmlns:a16="http://schemas.microsoft.com/office/drawing/2014/main" val="1000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Weapons of Mass Destruction</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Nuclear, biological, and chemical weapons designed for large-scale destruction.</a:t>
                      </a:r>
                      <a:endParaRPr/>
                    </a:p>
                  </a:txBody>
                  <a:tcPr marL="28575" marR="28575" marT="19050" marB="19050" anchor="b">
                    <a:solidFill>
                      <a:srgbClr val="A6DDA8"/>
                    </a:solidFill>
                  </a:tcPr>
                </a:tc>
                <a:extLst>
                  <a:ext uri="{0D108BD9-81ED-4DB2-BD59-A6C34878D82A}">
                    <a16:rowId xmlns:a16="http://schemas.microsoft.com/office/drawing/2014/main" val="1000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Tactical C4ISR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integrating command, control, communications, and intelligence for battlefield coordination.</a:t>
                      </a:r>
                      <a:endParaRPr/>
                    </a:p>
                  </a:txBody>
                  <a:tcPr marL="28575" marR="28575" marT="19050" marB="19050" anchor="b">
                    <a:solidFill>
                      <a:srgbClr val="A6DDA8"/>
                    </a:solidFill>
                  </a:tcPr>
                </a:tc>
                <a:extLst>
                  <a:ext uri="{0D108BD9-81ED-4DB2-BD59-A6C34878D82A}">
                    <a16:rowId xmlns:a16="http://schemas.microsoft.com/office/drawing/2014/main" val="10008"/>
                  </a:ext>
                </a:extLst>
              </a:tr>
              <a:tr h="1466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Military Robotics and Autonomous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Robots and autonomous systems used in combat and logistical operations.</a:t>
                      </a:r>
                      <a:endParaRPr/>
                    </a:p>
                  </a:txBody>
                  <a:tcPr marL="28575" marR="28575" marT="19050" marB="19050" anchor="b">
                    <a:solidFill>
                      <a:srgbClr val="A6DDA8"/>
                    </a:solidFill>
                  </a:tcPr>
                </a:tc>
                <a:extLst>
                  <a:ext uri="{0D108BD9-81ED-4DB2-BD59-A6C34878D82A}">
                    <a16:rowId xmlns:a16="http://schemas.microsoft.com/office/drawing/2014/main" val="10009"/>
                  </a:ext>
                </a:extLst>
              </a:tr>
              <a:tr h="78550">
                <a:tc rowSpan="10">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1C232"/>
                    </a:solidFill>
                  </a:tcPr>
                </a:tc>
                <a:tc gridSpan="2">
                  <a:txBody>
                    <a:bodyPr/>
                    <a:lstStyle/>
                    <a:p>
                      <a:pPr marL="0" lvl="0" indent="0" algn="ctr" rtl="0">
                        <a:lnSpc>
                          <a:spcPct val="115000"/>
                        </a:lnSpc>
                        <a:spcBef>
                          <a:spcPts val="0"/>
                        </a:spcBef>
                        <a:spcAft>
                          <a:spcPts val="0"/>
                        </a:spcAft>
                        <a:buNone/>
                      </a:pPr>
                      <a:r>
                        <a:rPr lang="fr" b="1"/>
                        <a:t>Environmental and Cultural Sites</a:t>
                      </a:r>
                      <a:endParaRPr b="1"/>
                    </a:p>
                  </a:txBody>
                  <a:tcPr marL="28575" marR="28575" marT="19050" marB="19050" anchor="ctr">
                    <a:solidFill>
                      <a:srgbClr val="F1C232"/>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Locations and resources critical for ecological conservation and cultural preservation.</a:t>
                      </a:r>
                      <a:endParaRPr/>
                    </a:p>
                  </a:txBody>
                  <a:tcPr marL="28575" marR="28575" marT="19050" marB="19050" anchor="b">
                    <a:solidFill>
                      <a:srgbClr val="F1C232"/>
                    </a:solidFill>
                  </a:tcPr>
                </a:tc>
                <a:extLst>
                  <a:ext uri="{0D108BD9-81ED-4DB2-BD59-A6C34878D82A}">
                    <a16:rowId xmlns:a16="http://schemas.microsoft.com/office/drawing/2014/main" val="1001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Natural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Raw materials such as minerals and timber essential for industry and military needs.</a:t>
                      </a:r>
                      <a:endParaRPr/>
                    </a:p>
                  </a:txBody>
                  <a:tcPr marL="28575" marR="28575" marT="19050" marB="19050" anchor="b">
                    <a:solidFill>
                      <a:srgbClr val="FFF2CC"/>
                    </a:solidFill>
                  </a:tcPr>
                </a:tc>
                <a:extLst>
                  <a:ext uri="{0D108BD9-81ED-4DB2-BD59-A6C34878D82A}">
                    <a16:rowId xmlns:a16="http://schemas.microsoft.com/office/drawing/2014/main" val="1001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Cultural and Historical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Landmarks and locations of significant cultural, historical, or national importance.</a:t>
                      </a:r>
                      <a:endParaRPr/>
                    </a:p>
                  </a:txBody>
                  <a:tcPr marL="28575" marR="28575" marT="19050" marB="19050" anchor="b">
                    <a:solidFill>
                      <a:srgbClr val="FFF2CC"/>
                    </a:solidFill>
                  </a:tcPr>
                </a:tc>
                <a:extLst>
                  <a:ext uri="{0D108BD9-81ED-4DB2-BD59-A6C34878D82A}">
                    <a16:rowId xmlns:a16="http://schemas.microsoft.com/office/drawing/2014/main" val="1001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Religious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Places of worship or religious significance with cultural and strategic importance.</a:t>
                      </a:r>
                      <a:endParaRPr/>
                    </a:p>
                  </a:txBody>
                  <a:tcPr marL="28575" marR="28575" marT="19050" marB="19050" anchor="b">
                    <a:solidFill>
                      <a:srgbClr val="FFF2CC"/>
                    </a:solidFill>
                  </a:tcPr>
                </a:tc>
                <a:extLst>
                  <a:ext uri="{0D108BD9-81ED-4DB2-BD59-A6C34878D82A}">
                    <a16:rowId xmlns:a16="http://schemas.microsoft.com/office/drawing/2014/main" val="1001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National Parks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Protected natural areas important for conservation and public recreation.</a:t>
                      </a:r>
                      <a:endParaRPr/>
                    </a:p>
                  </a:txBody>
                  <a:tcPr marL="28575" marR="28575" marT="19050" marB="19050" anchor="b">
                    <a:solidFill>
                      <a:srgbClr val="FFF2CC"/>
                    </a:solidFill>
                  </a:tcPr>
                </a:tc>
                <a:extLst>
                  <a:ext uri="{0D108BD9-81ED-4DB2-BD59-A6C34878D82A}">
                    <a16:rowId xmlns:a16="http://schemas.microsoft.com/office/drawing/2014/main" val="1001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Archaeological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Locations containing historical remains that provide insights into past civilizations.</a:t>
                      </a:r>
                      <a:endParaRPr/>
                    </a:p>
                  </a:txBody>
                  <a:tcPr marL="28575" marR="28575" marT="19050" marB="19050" anchor="b">
                    <a:solidFill>
                      <a:srgbClr val="FFF2CC"/>
                    </a:solidFill>
                  </a:tcPr>
                </a:tc>
                <a:extLst>
                  <a:ext uri="{0D108BD9-81ED-4DB2-BD59-A6C34878D82A}">
                    <a16:rowId xmlns:a16="http://schemas.microsoft.com/office/drawing/2014/main" val="1001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Protected Wildlife Areas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Areas set aside for the conservation of endangered species and biodiversity.</a:t>
                      </a:r>
                      <a:endParaRPr/>
                    </a:p>
                  </a:txBody>
                  <a:tcPr marL="28575" marR="28575" marT="19050" marB="19050" anchor="b">
                    <a:solidFill>
                      <a:srgbClr val="FFF2CC"/>
                    </a:solidFill>
                  </a:tcPr>
                </a:tc>
                <a:extLst>
                  <a:ext uri="{0D108BD9-81ED-4DB2-BD59-A6C34878D82A}">
                    <a16:rowId xmlns:a16="http://schemas.microsoft.com/office/drawing/2014/main" val="1001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Forests and Woodlands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Forested areas critical for ecosystem services, carbon sequestration, and timber production.</a:t>
                      </a:r>
                      <a:endParaRPr/>
                    </a:p>
                  </a:txBody>
                  <a:tcPr marL="28575" marR="28575" marT="19050" marB="19050" anchor="b">
                    <a:solidFill>
                      <a:srgbClr val="FFF2CC"/>
                    </a:solidFill>
                  </a:tcPr>
                </a:tc>
                <a:extLst>
                  <a:ext uri="{0D108BD9-81ED-4DB2-BD59-A6C34878D82A}">
                    <a16:rowId xmlns:a16="http://schemas.microsoft.com/office/drawing/2014/main" val="1001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Strategic Water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Critical water bodies, such as dams and reservoirs, vital for energy, agriculture, and military use.</a:t>
                      </a:r>
                      <a:endParaRPr/>
                    </a:p>
                  </a:txBody>
                  <a:tcPr marL="28575" marR="28575" marT="19050" marB="19050" anchor="b">
                    <a:solidFill>
                      <a:srgbClr val="FFF2CC"/>
                    </a:solidFill>
                  </a:tcPr>
                </a:tc>
                <a:extLst>
                  <a:ext uri="{0D108BD9-81ED-4DB2-BD59-A6C34878D82A}">
                    <a16:rowId xmlns:a16="http://schemas.microsoft.com/office/drawing/2014/main" val="10018"/>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Coastal and Marine Ecosystems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Coastal regions and marine environments supporting biodiversity and economic resources like fisheries.</a:t>
                      </a:r>
                      <a:endParaRPr/>
                    </a:p>
                  </a:txBody>
                  <a:tcPr marL="28575" marR="28575" marT="19050" marB="19050" anchor="b">
                    <a:solidFill>
                      <a:srgbClr val="FFF2CC"/>
                    </a:solidFill>
                  </a:tcPr>
                </a:tc>
                <a:extLst>
                  <a:ext uri="{0D108BD9-81ED-4DB2-BD59-A6C34878D82A}">
                    <a16:rowId xmlns:a16="http://schemas.microsoft.com/office/drawing/2014/main" val="10019"/>
                  </a:ext>
                </a:extLst>
              </a:tr>
              <a:tr h="78550">
                <a:tc rowSpan="10">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4D79"/>
                    </a:solidFill>
                  </a:tcPr>
                </a:tc>
                <a:tc gridSpan="2">
                  <a:txBody>
                    <a:bodyPr/>
                    <a:lstStyle/>
                    <a:p>
                      <a:pPr marL="0" lvl="0" indent="0" algn="ctr" rtl="0">
                        <a:lnSpc>
                          <a:spcPct val="115000"/>
                        </a:lnSpc>
                        <a:spcBef>
                          <a:spcPts val="0"/>
                        </a:spcBef>
                        <a:spcAft>
                          <a:spcPts val="0"/>
                        </a:spcAft>
                        <a:buNone/>
                      </a:pPr>
                      <a:r>
                        <a:rPr lang="fr" b="1"/>
                        <a:t>Special Facilities</a:t>
                      </a:r>
                      <a:endParaRPr b="1"/>
                    </a:p>
                  </a:txBody>
                  <a:tcPr marL="28575" marR="28575" marT="19050" marB="19050" anchor="ctr">
                    <a:solidFill>
                      <a:srgbClr val="A64D79"/>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High-security or strategic locations for research, weapons, and other specialized operations.</a:t>
                      </a:r>
                      <a:endParaRPr/>
                    </a:p>
                  </a:txBody>
                  <a:tcPr marL="28575" marR="28575" marT="19050" marB="19050" anchor="b">
                    <a:solidFill>
                      <a:srgbClr val="A64D79"/>
                    </a:solidFill>
                  </a:tcPr>
                </a:tc>
                <a:extLst>
                  <a:ext uri="{0D108BD9-81ED-4DB2-BD59-A6C34878D82A}">
                    <a16:rowId xmlns:a16="http://schemas.microsoft.com/office/drawing/2014/main" val="1002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Research and Development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developing new technologies, weapons, and systems for defense.</a:t>
                      </a:r>
                      <a:endParaRPr/>
                    </a:p>
                  </a:txBody>
                  <a:tcPr marL="28575" marR="28575" marT="19050" marB="19050" anchor="b">
                    <a:solidFill>
                      <a:srgbClr val="EAD1DC"/>
                    </a:solidFill>
                  </a:tcPr>
                </a:tc>
                <a:extLst>
                  <a:ext uri="{0D108BD9-81ED-4DB2-BD59-A6C34878D82A}">
                    <a16:rowId xmlns:a16="http://schemas.microsoft.com/office/drawing/2014/main" val="1002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Biological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where biological agents are produced and stored, often for defense purposes.</a:t>
                      </a:r>
                      <a:endParaRPr/>
                    </a:p>
                  </a:txBody>
                  <a:tcPr marL="28575" marR="28575" marT="19050" marB="19050" anchor="b">
                    <a:solidFill>
                      <a:srgbClr val="EAD1DC"/>
                    </a:solidFill>
                  </a:tcPr>
                </a:tc>
                <a:extLst>
                  <a:ext uri="{0D108BD9-81ED-4DB2-BD59-A6C34878D82A}">
                    <a16:rowId xmlns:a16="http://schemas.microsoft.com/office/drawing/2014/main" val="1002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Chemical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involved in the production and storage of chemical weapons.</a:t>
                      </a:r>
                      <a:endParaRPr/>
                    </a:p>
                  </a:txBody>
                  <a:tcPr marL="28575" marR="28575" marT="19050" marB="19050" anchor="b">
                    <a:solidFill>
                      <a:srgbClr val="EAD1DC"/>
                    </a:solidFill>
                  </a:tcPr>
                </a:tc>
                <a:extLst>
                  <a:ext uri="{0D108BD9-81ED-4DB2-BD59-A6C34878D82A}">
                    <a16:rowId xmlns:a16="http://schemas.microsoft.com/office/drawing/2014/main" val="1002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Nuclear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the production, maintenance, and storage of nuclear weapons.</a:t>
                      </a:r>
                      <a:endParaRPr/>
                    </a:p>
                  </a:txBody>
                  <a:tcPr marL="28575" marR="28575" marT="19050" marB="19050" anchor="b">
                    <a:solidFill>
                      <a:srgbClr val="EAD1DC"/>
                    </a:solidFill>
                  </a:tcPr>
                </a:tc>
                <a:extLst>
                  <a:ext uri="{0D108BD9-81ED-4DB2-BD59-A6C34878D82A}">
                    <a16:rowId xmlns:a16="http://schemas.microsoft.com/office/drawing/2014/main" val="1002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Space Launch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used for the launching of spacecraft and satellites.</a:t>
                      </a:r>
                      <a:endParaRPr/>
                    </a:p>
                  </a:txBody>
                  <a:tcPr marL="28575" marR="28575" marT="19050" marB="19050" anchor="b">
                    <a:solidFill>
                      <a:srgbClr val="EAD1DC"/>
                    </a:solidFill>
                  </a:tcPr>
                </a:tc>
                <a:extLst>
                  <a:ext uri="{0D108BD9-81ED-4DB2-BD59-A6C34878D82A}">
                    <a16:rowId xmlns:a16="http://schemas.microsoft.com/office/drawing/2014/main" val="1002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Data Centers (Intelligence and Military)</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for processing, storing, and analyzing intelligence and military data.</a:t>
                      </a:r>
                      <a:endParaRPr/>
                    </a:p>
                  </a:txBody>
                  <a:tcPr marL="28575" marR="28575" marT="19050" marB="19050" anchor="b">
                    <a:solidFill>
                      <a:srgbClr val="EAD1DC"/>
                    </a:solidFill>
                  </a:tcPr>
                </a:tc>
                <a:extLst>
                  <a:ext uri="{0D108BD9-81ED-4DB2-BD59-A6C34878D82A}">
                    <a16:rowId xmlns:a16="http://schemas.microsoft.com/office/drawing/2014/main" val="1002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Strategic Technology R&amp;D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Research centers focused on developing advanced military and defense technologies.</a:t>
                      </a:r>
                      <a:endParaRPr/>
                    </a:p>
                  </a:txBody>
                  <a:tcPr marL="28575" marR="28575" marT="19050" marB="19050" anchor="b">
                    <a:solidFill>
                      <a:srgbClr val="EAD1DC"/>
                    </a:solidFill>
                  </a:tcPr>
                </a:tc>
                <a:extLst>
                  <a:ext uri="{0D108BD9-81ED-4DB2-BD59-A6C34878D82A}">
                    <a16:rowId xmlns:a16="http://schemas.microsoft.com/office/drawing/2014/main" val="1002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Advanced Manufacturing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Factories producing cutting-edge technologies, military equipment, and materials.</a:t>
                      </a:r>
                      <a:endParaRPr/>
                    </a:p>
                  </a:txBody>
                  <a:tcPr marL="28575" marR="28575" marT="19050" marB="19050" anchor="b">
                    <a:solidFill>
                      <a:srgbClr val="EAD1DC"/>
                    </a:solidFill>
                  </a:tcPr>
                </a:tc>
                <a:extLst>
                  <a:ext uri="{0D108BD9-81ED-4DB2-BD59-A6C34878D82A}">
                    <a16:rowId xmlns:a16="http://schemas.microsoft.com/office/drawing/2014/main" val="10028"/>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High-Security Storage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Secure sites for storing sensitive materials, including weapons and classified information.</a:t>
                      </a:r>
                      <a:endParaRPr/>
                    </a:p>
                  </a:txBody>
                  <a:tcPr marL="28575" marR="28575" marT="19050" marB="19050" anchor="b">
                    <a:solidFill>
                      <a:srgbClr val="EAD1DC"/>
                    </a:solidFill>
                  </a:tcPr>
                </a:tc>
                <a:extLst>
                  <a:ext uri="{0D108BD9-81ED-4DB2-BD59-A6C34878D82A}">
                    <a16:rowId xmlns:a16="http://schemas.microsoft.com/office/drawing/2014/main" val="10029"/>
                  </a:ext>
                </a:extLst>
              </a:tr>
            </a:tbl>
          </a:graphicData>
        </a:graphic>
      </p:graphicFrame>
      <p:pic>
        <p:nvPicPr>
          <p:cNvPr id="304" name="Google Shape;304;p31">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PV CHAR Codes</a:t>
            </a:r>
            <a:endParaRPr sz="4200" b="1" u="sng">
              <a:solidFill>
                <a:schemeClr val="dk1"/>
              </a:solidFill>
            </a:endParaRPr>
          </a:p>
        </p:txBody>
      </p:sp>
      <p:graphicFrame>
        <p:nvGraphicFramePr>
          <p:cNvPr id="310" name="Google Shape;310;p32"/>
          <p:cNvGraphicFramePr/>
          <p:nvPr/>
        </p:nvGraphicFramePr>
        <p:xfrm>
          <a:off x="859150" y="1936175"/>
          <a:ext cx="13401675" cy="8597400"/>
        </p:xfrm>
        <a:graphic>
          <a:graphicData uri="http://schemas.openxmlformats.org/drawingml/2006/table">
            <a:tbl>
              <a:tblPr>
                <a:noFill/>
                <a:tableStyleId>{85EE82D6-AF98-40BB-A63E-5EA55E4C3481}</a:tableStyleId>
              </a:tblPr>
              <a:tblGrid>
                <a:gridCol w="763675">
                  <a:extLst>
                    <a:ext uri="{9D8B030D-6E8A-4147-A177-3AD203B41FA5}">
                      <a16:colId xmlns:a16="http://schemas.microsoft.com/office/drawing/2014/main" val="20000"/>
                    </a:ext>
                  </a:extLst>
                </a:gridCol>
                <a:gridCol w="3551150">
                  <a:extLst>
                    <a:ext uri="{9D8B030D-6E8A-4147-A177-3AD203B41FA5}">
                      <a16:colId xmlns:a16="http://schemas.microsoft.com/office/drawing/2014/main" val="20001"/>
                    </a:ext>
                  </a:extLst>
                </a:gridCol>
                <a:gridCol w="9086850">
                  <a:extLst>
                    <a:ext uri="{9D8B030D-6E8A-4147-A177-3AD203B41FA5}">
                      <a16:colId xmlns:a16="http://schemas.microsoft.com/office/drawing/2014/main" val="20002"/>
                    </a:ext>
                  </a:extLst>
                </a:gridCol>
              </a:tblGrid>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Structure Type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BF9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Above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or facility situated entirely above the surface of the earth.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Bridge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Raised structure built to span a gap (such as over a river or road) to allow for transportation.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underground bunker with a narrow access tunnel (adit) leading to it.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Fortified, enclosed structure designed to protect against attacks or explosions, often used for personnel or equipment.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Culvert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or pipe, typically for drainage, built under a road, railway, or other infrastructure.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CP</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Choke Point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Strategic, narrow location that restricts movement, often used to block or control enemy forces.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FS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Fence Secured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Site or structure surrounded by a fence, often for security purposes to prevent unauthorized access.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High Bay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Large structure with a high ceiling, typically used for storing or servicing large equipment, vehicles, or machinery.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OA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Open Area</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Flat, exposed area with little to no cover, providing no concealment or protection from observation.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PUG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Partually 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with both subterranean and above-ground portions, offering partial protection while remaining visible.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RV</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Revetted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Position or structure that is reinforced with revetments (protective earth barriers) to mitigate damage from attacks.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Underground passage, typically used for movement or storage, that connects two locations or serves as a protected route.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with a horizontal or sloping shaft, typically used for access to a deeper underground facility.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or facility fully constructed below the earth’s surface, often designed for protection or concealment.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4"/>
                  </a:ext>
                </a:extLst>
              </a:tr>
              <a:tr h="227700">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PV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0B539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AD</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Adobe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Walls made of adobe (mudbrick), typically used in traditional construction in arid regions.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Heavy Composite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Structure with a heavy composite frame, often combining steel, concrete, and other materials for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Light Compisite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light composite frame, combining materials like steel and timber to reduce weight.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1</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Single-story structure with load-bearing walls made of logs or timber, typically used in rural or wilderness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2</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Multi-story structure with load-bearing walls made from logs or timber, designed for higher load capacities.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MON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Monumental 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Large, heavy masonry walls that provide structural support in monumental buildings, typically used in historical or grand structures.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Multiple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with multiple levels or stories, often requiring complex structural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Reinforced 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Concrete that is strengthened with steel reinforcement bars (rebar) to improve its tensile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Light Framed Colums and Roof Slab or Arch</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concrete structure with light framing, typically used for smaller buildings or light-load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Stressed Skin or Shell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shell or skin structure designed to resist stresses without additional framing.</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T-Columns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Type of reinforced concrete column shaped like a "T" to provide stability in a building’s 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34500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RCVLF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Very Light Framed or Columns and Trusses or Columns and Beams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structure with very light framing, often using trusses or beams for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Steel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structure primarily made of steel, offering high strength and flexibility.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with only one level or story.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VLWF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Very Light 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very light wood frame, typically used in residential or small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Walls made from masonry materials (such as brick or stone) that carry the weight of the structure above.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wood frame, commonly used for residential buildings or smaller constructions.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Blast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or structure designed to withstand explosive forces or blasts, often used in military or high-risk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ER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Earthquake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designed to resist seismic activity, utilizing specific construction techniques to prevent collapse or damage.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5"/>
                  </a:ext>
                </a:extLst>
              </a:tr>
              <a:tr h="227700">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6"/>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Roof Construction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741B4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3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using concrete materials, providing strong durability and often used in flat roof designs or multi-story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Metal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made from metal materials, such as steel, aluminum, or copper, offering strength, durability, and often used in industrial or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3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Shingled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covered with shingles, typically made from asphalt, wood, or slate, offering protection and a traditional aesthetic, commonly used in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Unknown</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construction type that is not identified or unclear, requiring further investigation for classification.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4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primarily from wood materials, often using timber framing with wooden shingles or panels, typically seen in traditional or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42"/>
                  </a:ext>
                </a:extLst>
              </a:tr>
            </a:tbl>
          </a:graphicData>
        </a:graphic>
      </p:graphicFrame>
      <p:pic>
        <p:nvPicPr>
          <p:cNvPr id="311" name="Google Shape;311;p32">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Location Error Categories</a:t>
            </a:r>
            <a:endParaRPr sz="4200" b="1" u="sng">
              <a:solidFill>
                <a:schemeClr val="dk1"/>
              </a:solidFill>
            </a:endParaRPr>
          </a:p>
        </p:txBody>
      </p:sp>
      <p:pic>
        <p:nvPicPr>
          <p:cNvPr id="317" name="Google Shape;317;p33"/>
          <p:cNvPicPr preferRelativeResize="0"/>
          <p:nvPr/>
        </p:nvPicPr>
        <p:blipFill rotWithShape="1">
          <a:blip r:embed="rId3">
            <a:alphaModFix/>
          </a:blip>
          <a:srcRect b="5374"/>
          <a:stretch/>
        </p:blipFill>
        <p:spPr>
          <a:xfrm>
            <a:off x="0" y="2384575"/>
            <a:ext cx="15120000" cy="7979825"/>
          </a:xfrm>
          <a:prstGeom prst="rect">
            <a:avLst/>
          </a:prstGeom>
          <a:noFill/>
          <a:ln>
            <a:noFill/>
          </a:ln>
        </p:spPr>
      </p:pic>
      <p:pic>
        <p:nvPicPr>
          <p:cNvPr id="318" name="Google Shape;318;p33">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332" name="Google Shape;332;p35">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339" name="Google Shape;339;p36">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5" name="Picture 14">
            <a:extLst>
              <a:ext uri="{FF2B5EF4-FFF2-40B4-BE49-F238E27FC236}">
                <a16:creationId xmlns:a16="http://schemas.microsoft.com/office/drawing/2014/main" id="{F1616BFC-C45C-30D3-33C7-648A4DABC131}"/>
              </a:ext>
            </a:extLst>
          </p:cNvPr>
          <p:cNvPicPr>
            <a:picLocks noChangeAspect="1"/>
          </p:cNvPicPr>
          <p:nvPr/>
        </p:nvPicPr>
        <p:blipFill>
          <a:blip r:embed="rId3"/>
          <a:stretch>
            <a:fillRect/>
          </a:stretch>
        </p:blipFill>
        <p:spPr>
          <a:xfrm>
            <a:off x="49650" y="1478428"/>
            <a:ext cx="15020050" cy="9511232"/>
          </a:xfrm>
          <a:prstGeom prst="rect">
            <a:avLst/>
          </a:prstGeom>
        </p:spPr>
      </p:pic>
      <p:graphicFrame>
        <p:nvGraphicFramePr>
          <p:cNvPr id="62" name="Google Shape;62;p14"/>
          <p:cNvGraphicFramePr/>
          <p:nvPr>
            <p:extLst>
              <p:ext uri="{D42A27DB-BD31-4B8C-83A1-F6EECF244321}">
                <p14:modId xmlns:p14="http://schemas.microsoft.com/office/powerpoint/2010/main" val="3248176693"/>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GB" sz="2000" b="1" dirty="0"/>
                        <a:t>Severomorsk Ammunition Factory, SRN</a:t>
                      </a:r>
                      <a:endParaRPr sz="2000" b="1" dirty="0"/>
                    </a:p>
                    <a:p>
                      <a:pPr marL="0" lvl="0" indent="0" algn="l" rtl="0">
                        <a:spcBef>
                          <a:spcPts val="0"/>
                        </a:spcBef>
                        <a:spcAft>
                          <a:spcPts val="0"/>
                        </a:spcAft>
                        <a:buNone/>
                      </a:pPr>
                      <a:r>
                        <a:rPr lang="fr" sz="2000" b="1" dirty="0"/>
                        <a:t>JOINT OPERATIONS GRAPHIC</a:t>
                      </a:r>
                      <a:r>
                        <a:rPr lang="fr" sz="2000" b="1" dirty="0">
                          <a:solidFill>
                            <a:schemeClr val="dk1"/>
                          </a:solidFill>
                        </a:rPr>
                        <a:t>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GB" sz="1900" b="1" dirty="0"/>
                        <a:t>DCS COLITION ONLY</a:t>
                      </a:r>
                      <a:endParaRPr sz="1900" b="1" dirty="0"/>
                    </a:p>
                    <a:p>
                      <a:pPr marL="0" lvl="0" indent="0" algn="ctr" rtl="0">
                        <a:spcBef>
                          <a:spcPts val="0"/>
                        </a:spcBef>
                        <a:spcAft>
                          <a:spcPts val="0"/>
                        </a:spcAft>
                        <a:buNone/>
                      </a:pPr>
                      <a:r>
                        <a:rPr lang="fr" sz="1900" b="1" dirty="0"/>
                        <a:t>CLASSIFIED</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en-US"/>
                    </a:p>
                  </a:txBody>
                  <a:tcPr/>
                </a:tc>
                <a:tc>
                  <a:txBody>
                    <a:bodyPr/>
                    <a:lstStyle/>
                    <a:p>
                      <a:pPr marL="0" lvl="0" indent="0" algn="l" rtl="0">
                        <a:spcBef>
                          <a:spcPts val="0"/>
                        </a:spcBef>
                        <a:spcAft>
                          <a:spcPts val="0"/>
                        </a:spcAft>
                        <a:buNone/>
                      </a:pPr>
                      <a:r>
                        <a:rPr lang="fr" sz="1500" b="1" dirty="0"/>
                        <a:t>BE: SRNTGT100  CATCODE: 54</a:t>
                      </a:r>
                      <a:endParaRPr sz="1500" b="1" dirty="0"/>
                    </a:p>
                    <a:p>
                      <a:pPr marL="0" lvl="0" indent="0" algn="l" rtl="0">
                        <a:spcBef>
                          <a:spcPts val="0"/>
                        </a:spcBef>
                        <a:spcAft>
                          <a:spcPts val="0"/>
                        </a:spcAft>
                        <a:buNone/>
                      </a:pPr>
                      <a:r>
                        <a:rPr lang="fr" sz="1500" b="1" dirty="0"/>
                        <a:t>MIDB GEO: </a:t>
                      </a:r>
                      <a:r>
                        <a:rPr lang="pt-BR" sz="1500" b="1" dirty="0"/>
                        <a:t>N 69 03.428 E 033 22.990</a:t>
                      </a:r>
                      <a:endParaRPr sz="1500" b="1" dirty="0"/>
                    </a:p>
                    <a:p>
                      <a:pPr marL="0" lvl="0" indent="0" algn="l" rtl="0">
                        <a:spcBef>
                          <a:spcPts val="0"/>
                        </a:spcBef>
                        <a:spcAft>
                          <a:spcPts val="0"/>
                        </a:spcAft>
                        <a:buNone/>
                      </a:pPr>
                      <a:r>
                        <a:rPr lang="fr" sz="1500" b="1" dirty="0"/>
                        <a:t>ICOD: 04JAN2024 DOI:04JAN2024</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tc>
                  <a:txBody>
                    <a:bodyPr/>
                    <a:lstStyle/>
                    <a:p>
                      <a:pPr marL="0" lvl="0" indent="0" algn="ctr" rtl="0">
                        <a:spcBef>
                          <a:spcPts val="0"/>
                        </a:spcBef>
                        <a:spcAft>
                          <a:spcPts val="0"/>
                        </a:spcAft>
                        <a:buNone/>
                      </a:pPr>
                      <a:r>
                        <a:rPr lang="fr" sz="1500" b="1" dirty="0"/>
                        <a:t>DECL ON: 04JAN2074</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solidFill>
                  <a:schemeClr val="dk1"/>
                </a:solidFill>
              </a:rPr>
              <a:t>N</a:t>
            </a:r>
            <a:endParaRPr sz="3000" b="1">
              <a:solidFill>
                <a:schemeClr val="dk1"/>
              </a:solidFill>
            </a:endParaRPr>
          </a:p>
        </p:txBody>
      </p:sp>
      <p:sp>
        <p:nvSpPr>
          <p:cNvPr id="67" name="Google Shape;67;p14"/>
          <p:cNvSpPr txBox="1"/>
          <p:nvPr/>
        </p:nvSpPr>
        <p:spPr>
          <a:xfrm>
            <a:off x="8989255" y="5738690"/>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Ammunition Factory </a:t>
            </a:r>
            <a:br>
              <a:rPr lang="en-GB" b="1" dirty="0">
                <a:solidFill>
                  <a:schemeClr val="dk1"/>
                </a:solidFill>
              </a:rPr>
            </a:br>
            <a:r>
              <a:rPr lang="en-GB" b="1" dirty="0">
                <a:solidFill>
                  <a:schemeClr val="dk1"/>
                </a:solidFill>
              </a:rPr>
              <a:t>SRNTGT100</a:t>
            </a:r>
            <a:endParaRPr b="1" dirty="0">
              <a:solidFill>
                <a:schemeClr val="dk1"/>
              </a:solidFill>
            </a:endParaRPr>
          </a:p>
        </p:txBody>
      </p:sp>
      <p:cxnSp>
        <p:nvCxnSpPr>
          <p:cNvPr id="68" name="Google Shape;68;p14"/>
          <p:cNvCxnSpPr>
            <a:cxnSpLocks/>
          </p:cNvCxnSpPr>
          <p:nvPr/>
        </p:nvCxnSpPr>
        <p:spPr>
          <a:xfrm flipV="1">
            <a:off x="7740443" y="6234044"/>
            <a:ext cx="1248812" cy="728886"/>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7020443" y="6667595"/>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70" name="Google Shape;70;p14">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pic>
        <p:nvPicPr>
          <p:cNvPr id="18" name="Picture 17">
            <a:extLst>
              <a:ext uri="{FF2B5EF4-FFF2-40B4-BE49-F238E27FC236}">
                <a16:creationId xmlns:a16="http://schemas.microsoft.com/office/drawing/2014/main" id="{A408A95B-3AB0-9A6D-C0F3-0112C02F6EB1}"/>
              </a:ext>
            </a:extLst>
          </p:cNvPr>
          <p:cNvPicPr>
            <a:picLocks noChangeAspect="1"/>
          </p:cNvPicPr>
          <p:nvPr/>
        </p:nvPicPr>
        <p:blipFill>
          <a:blip r:embed="rId6"/>
          <a:stretch>
            <a:fillRect/>
          </a:stretch>
        </p:blipFill>
        <p:spPr>
          <a:xfrm>
            <a:off x="9134164" y="29067"/>
            <a:ext cx="2232531" cy="1890841"/>
          </a:xfrm>
          <a:prstGeom prst="rect">
            <a:avLst/>
          </a:prstGeom>
        </p:spPr>
      </p:pic>
      <p:sp>
        <p:nvSpPr>
          <p:cNvPr id="19" name="Rectangle 18">
            <a:extLst>
              <a:ext uri="{FF2B5EF4-FFF2-40B4-BE49-F238E27FC236}">
                <a16:creationId xmlns:a16="http://schemas.microsoft.com/office/drawing/2014/main" id="{DFF1F6C0-3243-D99A-1131-9FFB128248CC}"/>
              </a:ext>
            </a:extLst>
          </p:cNvPr>
          <p:cNvSpPr/>
          <p:nvPr/>
        </p:nvSpPr>
        <p:spPr>
          <a:xfrm>
            <a:off x="10001250" y="444500"/>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349" name="Google Shape;349;p37">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359" name="Google Shape;359;p38">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10FC67B9-7700-60C0-BC4D-66B18C1D442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220" t="1501"/>
          <a:stretch/>
        </p:blipFill>
        <p:spPr>
          <a:xfrm>
            <a:off x="-613117" y="1919908"/>
            <a:ext cx="15834359" cy="8885241"/>
          </a:xfrm>
          <a:prstGeom prst="rect">
            <a:avLst/>
          </a:prstGeom>
        </p:spPr>
      </p:pic>
      <p:graphicFrame>
        <p:nvGraphicFramePr>
          <p:cNvPr id="75" name="Google Shape;75;p15"/>
          <p:cNvGraphicFramePr/>
          <p:nvPr>
            <p:extLst>
              <p:ext uri="{D42A27DB-BD31-4B8C-83A1-F6EECF244321}">
                <p14:modId xmlns:p14="http://schemas.microsoft.com/office/powerpoint/2010/main" val="2373643062"/>
              </p:ext>
            </p:extLst>
          </p:nvPr>
        </p:nvGraphicFramePr>
        <p:xfrm>
          <a:off x="0" y="0"/>
          <a:ext cx="15119350" cy="10755900"/>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val="20000"/>
                    </a:ext>
                  </a:extLst>
                </a:gridCol>
                <a:gridCol w="6658888">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GB" sz="2000" b="1" dirty="0"/>
                        <a:t>Severomorsk Ammunition Factory, SRN</a:t>
                      </a:r>
                    </a:p>
                    <a:p>
                      <a:pPr marL="0" lvl="0" indent="0" algn="l" rtl="0">
                        <a:spcBef>
                          <a:spcPts val="0"/>
                        </a:spcBef>
                        <a:spcAft>
                          <a:spcPts val="0"/>
                        </a:spcAft>
                        <a:buNone/>
                      </a:pPr>
                      <a:r>
                        <a:rPr lang="fr" sz="2000" b="1" dirty="0"/>
                        <a:t>FACILITY OUTLINE GRAPHIC</a:t>
                      </a:r>
                      <a:r>
                        <a:rPr lang="fr" sz="2000" b="1" dirty="0">
                          <a:solidFill>
                            <a:schemeClr val="dk1"/>
                          </a:solidFill>
                        </a:rPr>
                        <a:t>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GB" sz="1900" b="1" dirty="0"/>
                        <a:t>DCS COLITION ONLY</a:t>
                      </a:r>
                    </a:p>
                    <a:p>
                      <a:pPr marL="0" lvl="0" indent="0" algn="ctr" rtl="0">
                        <a:spcBef>
                          <a:spcPts val="0"/>
                        </a:spcBef>
                        <a:spcAft>
                          <a:spcPts val="0"/>
                        </a:spcAft>
                        <a:buNone/>
                      </a:pPr>
                      <a:r>
                        <a:rPr lang="en-GB" sz="1900" b="1" dirty="0"/>
                        <a:t>CLASSIFIED</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en-US"/>
                    </a:p>
                  </a:txBody>
                  <a:tcPr/>
                </a:tc>
                <a:tc>
                  <a:txBody>
                    <a:bodyPr/>
                    <a:lstStyle/>
                    <a:p>
                      <a:pPr marL="0" lvl="0" indent="0" algn="l" rtl="0">
                        <a:spcBef>
                          <a:spcPts val="0"/>
                        </a:spcBef>
                        <a:spcAft>
                          <a:spcPts val="0"/>
                        </a:spcAft>
                        <a:buNone/>
                      </a:pPr>
                      <a:r>
                        <a:rPr lang="en-GB" sz="1500" b="1" dirty="0"/>
                        <a:t>BE: SRNTGT100  CATCODE: 54</a:t>
                      </a:r>
                    </a:p>
                    <a:p>
                      <a:pPr marL="0" lvl="0" indent="0" algn="l" rtl="0">
                        <a:spcBef>
                          <a:spcPts val="0"/>
                        </a:spcBef>
                        <a:spcAft>
                          <a:spcPts val="0"/>
                        </a:spcAft>
                        <a:buNone/>
                      </a:pPr>
                      <a:r>
                        <a:rPr lang="en-GB" sz="1500" b="1" dirty="0"/>
                        <a:t>MIDB GEO: N 69 03.428 E 033 22.990</a:t>
                      </a:r>
                    </a:p>
                    <a:p>
                      <a:pPr marL="0" lvl="0" indent="0" algn="l" rtl="0">
                        <a:spcBef>
                          <a:spcPts val="0"/>
                        </a:spcBef>
                        <a:spcAft>
                          <a:spcPts val="0"/>
                        </a:spcAft>
                        <a:buNone/>
                      </a:pPr>
                      <a:r>
                        <a:rPr lang="en-GB" sz="1500" b="1" dirty="0"/>
                        <a:t>ICOD: 04JAN2024 DOI:04JAN2024</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tc>
                  <a:txBody>
                    <a:bodyPr/>
                    <a:lstStyle/>
                    <a:p>
                      <a:pPr marL="0" lvl="0" indent="0" algn="ctr" rtl="0">
                        <a:spcBef>
                          <a:spcPts val="0"/>
                        </a:spcBef>
                        <a:spcAft>
                          <a:spcPts val="0"/>
                        </a:spcAft>
                        <a:buNone/>
                      </a:pPr>
                      <a:r>
                        <a:rPr lang="en-GB" sz="1500" b="1" dirty="0"/>
                        <a:t>DECL ON: 04JAN2074</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grpSp>
        <p:nvGrpSpPr>
          <p:cNvPr id="76" name="Google Shape;76;p15"/>
          <p:cNvGrpSpPr/>
          <p:nvPr/>
        </p:nvGrpSpPr>
        <p:grpSpPr>
          <a:xfrm>
            <a:off x="13999925" y="2400964"/>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pic>
        <p:nvPicPr>
          <p:cNvPr id="82" name="Google Shape;82;p15">
            <a:hlinkClick r:id="rId5"/>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sp>
        <p:nvSpPr>
          <p:cNvPr id="4" name="Freeform: Shape 3">
            <a:extLst>
              <a:ext uri="{FF2B5EF4-FFF2-40B4-BE49-F238E27FC236}">
                <a16:creationId xmlns:a16="http://schemas.microsoft.com/office/drawing/2014/main" id="{D29C3DEE-CC70-4791-AC00-0917DB3CC00D}"/>
              </a:ext>
            </a:extLst>
          </p:cNvPr>
          <p:cNvSpPr/>
          <p:nvPr/>
        </p:nvSpPr>
        <p:spPr>
          <a:xfrm>
            <a:off x="5275385" y="5219114"/>
            <a:ext cx="1575581" cy="1055077"/>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5581" h="1055077">
                <a:moveTo>
                  <a:pt x="0" y="970671"/>
                </a:moveTo>
                <a:lnTo>
                  <a:pt x="0" y="0"/>
                </a:lnTo>
                <a:lnTo>
                  <a:pt x="1237957" y="14068"/>
                </a:lnTo>
                <a:lnTo>
                  <a:pt x="1575581" y="576775"/>
                </a:lnTo>
                <a:lnTo>
                  <a:pt x="1561513" y="1055077"/>
                </a:lnTo>
                <a:lnTo>
                  <a:pt x="0" y="970671"/>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pic>
        <p:nvPicPr>
          <p:cNvPr id="7" name="Picture 6">
            <a:extLst>
              <a:ext uri="{FF2B5EF4-FFF2-40B4-BE49-F238E27FC236}">
                <a16:creationId xmlns:a16="http://schemas.microsoft.com/office/drawing/2014/main" id="{4E0670BF-59CF-8094-AD7C-0BC2E3F39969}"/>
              </a:ext>
            </a:extLst>
          </p:cNvPr>
          <p:cNvPicPr>
            <a:picLocks noChangeAspect="1"/>
          </p:cNvPicPr>
          <p:nvPr/>
        </p:nvPicPr>
        <p:blipFill>
          <a:blip r:embed="rId7"/>
          <a:stretch>
            <a:fillRect/>
          </a:stretch>
        </p:blipFill>
        <p:spPr>
          <a:xfrm>
            <a:off x="9134164" y="29067"/>
            <a:ext cx="2232531" cy="1890841"/>
          </a:xfrm>
          <a:prstGeom prst="rect">
            <a:avLst/>
          </a:prstGeom>
        </p:spPr>
      </p:pic>
      <p:sp>
        <p:nvSpPr>
          <p:cNvPr id="8" name="Rectangle 7">
            <a:extLst>
              <a:ext uri="{FF2B5EF4-FFF2-40B4-BE49-F238E27FC236}">
                <a16:creationId xmlns:a16="http://schemas.microsoft.com/office/drawing/2014/main" id="{A1F2D3ED-BCE4-A59E-5E6F-5A7876BC9BE1}"/>
              </a:ext>
            </a:extLst>
          </p:cNvPr>
          <p:cNvSpPr/>
          <p:nvPr/>
        </p:nvSpPr>
        <p:spPr>
          <a:xfrm>
            <a:off x="10001250" y="444500"/>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Google Shape;67;p14">
            <a:extLst>
              <a:ext uri="{FF2B5EF4-FFF2-40B4-BE49-F238E27FC236}">
                <a16:creationId xmlns:a16="http://schemas.microsoft.com/office/drawing/2014/main" id="{2383979B-7C44-292F-EB3E-7EC226347C3D}"/>
              </a:ext>
            </a:extLst>
          </p:cNvPr>
          <p:cNvSpPr txBox="1"/>
          <p:nvPr/>
        </p:nvSpPr>
        <p:spPr>
          <a:xfrm>
            <a:off x="2588455" y="5299612"/>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Ammunition Factory </a:t>
            </a:r>
            <a:br>
              <a:rPr lang="en-GB" b="1" dirty="0">
                <a:solidFill>
                  <a:schemeClr val="dk1"/>
                </a:solidFill>
              </a:rPr>
            </a:br>
            <a:r>
              <a:rPr lang="en-GB" b="1" dirty="0">
                <a:solidFill>
                  <a:schemeClr val="dk1"/>
                </a:solidFill>
              </a:rPr>
              <a:t>SRNTGT100</a:t>
            </a:r>
            <a:endParaRPr b="1" dirty="0">
              <a:solidFill>
                <a:schemeClr val="dk1"/>
              </a:solidFill>
            </a:endParaRPr>
          </a:p>
        </p:txBody>
      </p:sp>
      <p:cxnSp>
        <p:nvCxnSpPr>
          <p:cNvPr id="11" name="Straight Connector 10">
            <a:extLst>
              <a:ext uri="{FF2B5EF4-FFF2-40B4-BE49-F238E27FC236}">
                <a16:creationId xmlns:a16="http://schemas.microsoft.com/office/drawing/2014/main" id="{AC654BA9-C562-1EA2-B6BD-32C5F2B548CA}"/>
              </a:ext>
            </a:extLst>
          </p:cNvPr>
          <p:cNvCxnSpPr>
            <a:stCxn id="9" idx="3"/>
          </p:cNvCxnSpPr>
          <p:nvPr/>
        </p:nvCxnSpPr>
        <p:spPr>
          <a:xfrm>
            <a:off x="4458355" y="5746652"/>
            <a:ext cx="8170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C3B6C189-9F7D-2E9A-12D8-0C66A912CDF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100738-468C-F878-FE4E-9A133D3C9C5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335" t="10551" r="335"/>
          <a:stretch/>
        </p:blipFill>
        <p:spPr>
          <a:xfrm>
            <a:off x="0" y="1919908"/>
            <a:ext cx="15119350" cy="9000480"/>
          </a:xfrm>
          <a:prstGeom prst="rect">
            <a:avLst/>
          </a:prstGeom>
        </p:spPr>
      </p:pic>
      <p:graphicFrame>
        <p:nvGraphicFramePr>
          <p:cNvPr id="87" name="Google Shape;87;p16">
            <a:extLst>
              <a:ext uri="{FF2B5EF4-FFF2-40B4-BE49-F238E27FC236}">
                <a16:creationId xmlns:a16="http://schemas.microsoft.com/office/drawing/2014/main" id="{F6A7BA9F-C1F4-D8C0-1D63-8FDFC6A4387C}"/>
              </a:ext>
            </a:extLst>
          </p:cNvPr>
          <p:cNvGraphicFramePr/>
          <p:nvPr>
            <p:extLst>
              <p:ext uri="{D42A27DB-BD31-4B8C-83A1-F6EECF244321}">
                <p14:modId xmlns:p14="http://schemas.microsoft.com/office/powerpoint/2010/main" val="2246785771"/>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GB" sz="2000" b="1" dirty="0"/>
                        <a:t>Severomorsk Ammunition Factory, SRN</a:t>
                      </a:r>
                    </a:p>
                    <a:p>
                      <a:pPr marL="0" lvl="0" indent="0" algn="l" rtl="0">
                        <a:spcBef>
                          <a:spcPts val="0"/>
                        </a:spcBef>
                        <a:spcAft>
                          <a:spcPts val="0"/>
                        </a:spcAft>
                        <a:buNone/>
                      </a:pPr>
                      <a:r>
                        <a:rPr lang="fr" sz="2000" b="1" dirty="0"/>
                        <a:t>CRITICAL ELEMENT GRAPHIC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GB" sz="1900" b="1" dirty="0"/>
                        <a:t>DCS COLITION ONLY</a:t>
                      </a:r>
                    </a:p>
                    <a:p>
                      <a:pPr marL="0" lvl="0" indent="0" algn="ctr" rtl="0">
                        <a:spcBef>
                          <a:spcPts val="0"/>
                        </a:spcBef>
                        <a:spcAft>
                          <a:spcPts val="0"/>
                        </a:spcAft>
                        <a:buNone/>
                      </a:pPr>
                      <a:r>
                        <a:rPr lang="en-GB" sz="1900" b="1" dirty="0"/>
                        <a:t>CLASSIFIED</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en-US"/>
                    </a:p>
                  </a:txBody>
                  <a:tcPr/>
                </a:tc>
                <a:tc>
                  <a:txBody>
                    <a:bodyPr/>
                    <a:lstStyle/>
                    <a:p>
                      <a:pPr marL="0" lvl="0" indent="0" algn="l" rtl="0">
                        <a:spcBef>
                          <a:spcPts val="0"/>
                        </a:spcBef>
                        <a:spcAft>
                          <a:spcPts val="0"/>
                        </a:spcAft>
                        <a:buNone/>
                      </a:pPr>
                      <a:r>
                        <a:rPr lang="en-GB" sz="1500" b="1" dirty="0"/>
                        <a:t>BE: SRNTGT100  CATCODE: 54</a:t>
                      </a:r>
                    </a:p>
                    <a:p>
                      <a:pPr marL="0" lvl="0" indent="0" algn="l" rtl="0">
                        <a:spcBef>
                          <a:spcPts val="0"/>
                        </a:spcBef>
                        <a:spcAft>
                          <a:spcPts val="0"/>
                        </a:spcAft>
                        <a:buNone/>
                      </a:pPr>
                      <a:r>
                        <a:rPr lang="en-GB" sz="1500" b="1" dirty="0"/>
                        <a:t>MIDB GEO: N 69 03.428 E 033 22.990</a:t>
                      </a:r>
                    </a:p>
                    <a:p>
                      <a:pPr marL="0" lvl="0" indent="0" algn="l" rtl="0">
                        <a:spcBef>
                          <a:spcPts val="0"/>
                        </a:spcBef>
                        <a:spcAft>
                          <a:spcPts val="0"/>
                        </a:spcAft>
                        <a:buNone/>
                      </a:pPr>
                      <a:r>
                        <a:rPr lang="en-GB" sz="1500" b="1" dirty="0"/>
                        <a:t>ICOD: 04JAN2024 DOI:04JAN2024</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tc>
                  <a:txBody>
                    <a:bodyPr/>
                    <a:lstStyle/>
                    <a:p>
                      <a:pPr marL="0" lvl="0" indent="0" algn="ctr" rtl="0">
                        <a:spcBef>
                          <a:spcPts val="0"/>
                        </a:spcBef>
                        <a:spcAft>
                          <a:spcPts val="0"/>
                        </a:spcAft>
                        <a:buNone/>
                      </a:pPr>
                      <a:r>
                        <a:rPr lang="en-GB" sz="1500" b="1" dirty="0"/>
                        <a:t>DECL ON: 04JAN2074</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grpSp>
        <p:nvGrpSpPr>
          <p:cNvPr id="88" name="Google Shape;88;p16">
            <a:extLst>
              <a:ext uri="{FF2B5EF4-FFF2-40B4-BE49-F238E27FC236}">
                <a16:creationId xmlns:a16="http://schemas.microsoft.com/office/drawing/2014/main" id="{74349A55-84BD-958F-A04D-A511AAE96072}"/>
              </a:ext>
            </a:extLst>
          </p:cNvPr>
          <p:cNvGrpSpPr/>
          <p:nvPr/>
        </p:nvGrpSpPr>
        <p:grpSpPr>
          <a:xfrm>
            <a:off x="13999925" y="2400964"/>
            <a:ext cx="519600" cy="1236436"/>
            <a:chOff x="4246325" y="4458364"/>
            <a:chExt cx="519600" cy="1236436"/>
          </a:xfrm>
        </p:grpSpPr>
        <p:cxnSp>
          <p:nvCxnSpPr>
            <p:cNvPr id="89" name="Google Shape;89;p16">
              <a:extLst>
                <a:ext uri="{FF2B5EF4-FFF2-40B4-BE49-F238E27FC236}">
                  <a16:creationId xmlns:a16="http://schemas.microsoft.com/office/drawing/2014/main" id="{A2079F42-D53B-457E-4218-95055AAEB4F9}"/>
                </a:ext>
              </a:extLst>
            </p:cNvPr>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a:extLst>
                <a:ext uri="{FF2B5EF4-FFF2-40B4-BE49-F238E27FC236}">
                  <a16:creationId xmlns:a16="http://schemas.microsoft.com/office/drawing/2014/main" id="{44D4DAA4-3E52-849E-1832-174C82AB9073}"/>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94" name="Google Shape;94;p16">
            <a:extLst>
              <a:ext uri="{FF2B5EF4-FFF2-40B4-BE49-F238E27FC236}">
                <a16:creationId xmlns:a16="http://schemas.microsoft.com/office/drawing/2014/main" id="{14FF9133-747D-F8E4-7075-7A33AB1B2F9A}"/>
              </a:ext>
            </a:extLst>
          </p:cNvPr>
          <p:cNvSpPr/>
          <p:nvPr/>
        </p:nvSpPr>
        <p:spPr>
          <a:xfrm>
            <a:off x="4081488" y="3181999"/>
            <a:ext cx="8152775" cy="4881275"/>
          </a:xfrm>
          <a:custGeom>
            <a:avLst/>
            <a:gdLst>
              <a:gd name="connsiteX0" fmla="*/ 45434 w 225543"/>
              <a:gd name="connsiteY0" fmla="*/ 129306 h 222824"/>
              <a:gd name="connsiteX1" fmla="*/ 0 w 225543"/>
              <a:gd name="connsiteY1" fmla="*/ 0 h 222824"/>
              <a:gd name="connsiteX2" fmla="*/ 213074 w 225543"/>
              <a:gd name="connsiteY2" fmla="*/ 134155 h 222824"/>
              <a:gd name="connsiteX3" fmla="*/ 225543 w 225543"/>
              <a:gd name="connsiteY3" fmla="*/ 221439 h 222824"/>
              <a:gd name="connsiteX4" fmla="*/ 107779 w 225543"/>
              <a:gd name="connsiteY4" fmla="*/ 222824 h 222824"/>
              <a:gd name="connsiteX5" fmla="*/ 44048 w 225543"/>
              <a:gd name="connsiteY5" fmla="*/ 158401 h 222824"/>
              <a:gd name="connsiteX6" fmla="*/ 46127 w 225543"/>
              <a:gd name="connsiteY6" fmla="*/ 129306 h 222824"/>
              <a:gd name="connsiteX0" fmla="*/ 45434 w 253026"/>
              <a:gd name="connsiteY0" fmla="*/ 129306 h 222824"/>
              <a:gd name="connsiteX1" fmla="*/ 0 w 253026"/>
              <a:gd name="connsiteY1" fmla="*/ 0 h 222824"/>
              <a:gd name="connsiteX2" fmla="*/ 253026 w 253026"/>
              <a:gd name="connsiteY2" fmla="*/ 1919 h 222824"/>
              <a:gd name="connsiteX3" fmla="*/ 225543 w 253026"/>
              <a:gd name="connsiteY3" fmla="*/ 221439 h 222824"/>
              <a:gd name="connsiteX4" fmla="*/ 107779 w 253026"/>
              <a:gd name="connsiteY4" fmla="*/ 222824 h 222824"/>
              <a:gd name="connsiteX5" fmla="*/ 44048 w 253026"/>
              <a:gd name="connsiteY5" fmla="*/ 158401 h 222824"/>
              <a:gd name="connsiteX6" fmla="*/ 46127 w 253026"/>
              <a:gd name="connsiteY6" fmla="*/ 129306 h 222824"/>
              <a:gd name="connsiteX0" fmla="*/ 45434 w 321766"/>
              <a:gd name="connsiteY0" fmla="*/ 129306 h 222824"/>
              <a:gd name="connsiteX1" fmla="*/ 0 w 321766"/>
              <a:gd name="connsiteY1" fmla="*/ 0 h 222824"/>
              <a:gd name="connsiteX2" fmla="*/ 253026 w 321766"/>
              <a:gd name="connsiteY2" fmla="*/ 1919 h 222824"/>
              <a:gd name="connsiteX3" fmla="*/ 321766 w 321766"/>
              <a:gd name="connsiteY3" fmla="*/ 122965 h 222824"/>
              <a:gd name="connsiteX4" fmla="*/ 107779 w 321766"/>
              <a:gd name="connsiteY4" fmla="*/ 222824 h 222824"/>
              <a:gd name="connsiteX5" fmla="*/ 44048 w 321766"/>
              <a:gd name="connsiteY5" fmla="*/ 158401 h 222824"/>
              <a:gd name="connsiteX6" fmla="*/ 46127 w 321766"/>
              <a:gd name="connsiteY6" fmla="*/ 129306 h 222824"/>
              <a:gd name="connsiteX0" fmla="*/ 45434 w 321766"/>
              <a:gd name="connsiteY0" fmla="*/ 129306 h 195251"/>
              <a:gd name="connsiteX1" fmla="*/ 0 w 321766"/>
              <a:gd name="connsiteY1" fmla="*/ 0 h 195251"/>
              <a:gd name="connsiteX2" fmla="*/ 253026 w 321766"/>
              <a:gd name="connsiteY2" fmla="*/ 1919 h 195251"/>
              <a:gd name="connsiteX3" fmla="*/ 321766 w 321766"/>
              <a:gd name="connsiteY3" fmla="*/ 122965 h 195251"/>
              <a:gd name="connsiteX4" fmla="*/ 319920 w 321766"/>
              <a:gd name="connsiteY4" fmla="*/ 195251 h 195251"/>
              <a:gd name="connsiteX5" fmla="*/ 44048 w 321766"/>
              <a:gd name="connsiteY5" fmla="*/ 158401 h 195251"/>
              <a:gd name="connsiteX6" fmla="*/ 46127 w 321766"/>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50472 w 326111"/>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1516 w 326111"/>
              <a:gd name="connsiteY6" fmla="*/ 114113 h 19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111" h="195251" extrusionOk="0">
                <a:moveTo>
                  <a:pt x="1949" y="114113"/>
                </a:moveTo>
                <a:cubicBezTo>
                  <a:pt x="2748" y="76075"/>
                  <a:pt x="3546" y="38038"/>
                  <a:pt x="4345" y="0"/>
                </a:cubicBezTo>
                <a:lnTo>
                  <a:pt x="257371" y="1919"/>
                </a:lnTo>
                <a:lnTo>
                  <a:pt x="326111" y="122965"/>
                </a:lnTo>
                <a:cubicBezTo>
                  <a:pt x="325496" y="147060"/>
                  <a:pt x="324880" y="171156"/>
                  <a:pt x="324265" y="195251"/>
                </a:cubicBezTo>
                <a:lnTo>
                  <a:pt x="0" y="188787"/>
                </a:lnTo>
                <a:cubicBezTo>
                  <a:pt x="505" y="163896"/>
                  <a:pt x="1011" y="139004"/>
                  <a:pt x="1516" y="114113"/>
                </a:cubicBezTo>
              </a:path>
            </a:pathLst>
          </a:custGeom>
          <a:noFill/>
          <a:ln w="19050" cap="flat" cmpd="sng">
            <a:solidFill>
              <a:srgbClr val="CCCCCC"/>
            </a:solidFill>
            <a:prstDash val="solid"/>
            <a:round/>
            <a:headEnd type="none" w="med" len="med"/>
            <a:tailEnd type="none" w="med" len="med"/>
          </a:ln>
        </p:spPr>
        <p:txBody>
          <a:bodyPr/>
          <a:lstStyle/>
          <a:p>
            <a:endParaRPr lang="en-GB"/>
          </a:p>
        </p:txBody>
      </p:sp>
      <p:pic>
        <p:nvPicPr>
          <p:cNvPr id="97" name="Google Shape;97;p16">
            <a:hlinkClick r:id="rId5"/>
            <a:extLst>
              <a:ext uri="{FF2B5EF4-FFF2-40B4-BE49-F238E27FC236}">
                <a16:creationId xmlns:a16="http://schemas.microsoft.com/office/drawing/2014/main" id="{1486319F-5E57-6CEE-BDDF-87D4F3C62511}"/>
              </a:ext>
            </a:extLst>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pic>
        <p:nvPicPr>
          <p:cNvPr id="2" name="Picture 1">
            <a:extLst>
              <a:ext uri="{FF2B5EF4-FFF2-40B4-BE49-F238E27FC236}">
                <a16:creationId xmlns:a16="http://schemas.microsoft.com/office/drawing/2014/main" id="{03A2289D-34BA-4186-1CBB-9D7CCB4E8E69}"/>
              </a:ext>
            </a:extLst>
          </p:cNvPr>
          <p:cNvPicPr>
            <a:picLocks noChangeAspect="1"/>
          </p:cNvPicPr>
          <p:nvPr/>
        </p:nvPicPr>
        <p:blipFill>
          <a:blip r:embed="rId7"/>
          <a:stretch>
            <a:fillRect/>
          </a:stretch>
        </p:blipFill>
        <p:spPr>
          <a:xfrm>
            <a:off x="9134164" y="29067"/>
            <a:ext cx="2232531" cy="1890841"/>
          </a:xfrm>
          <a:prstGeom prst="rect">
            <a:avLst/>
          </a:prstGeom>
        </p:spPr>
      </p:pic>
      <p:sp>
        <p:nvSpPr>
          <p:cNvPr id="3" name="Rectangle 2">
            <a:extLst>
              <a:ext uri="{FF2B5EF4-FFF2-40B4-BE49-F238E27FC236}">
                <a16:creationId xmlns:a16="http://schemas.microsoft.com/office/drawing/2014/main" id="{D43B8379-C63C-C082-5FA7-8F970B02D4E4}"/>
              </a:ext>
            </a:extLst>
          </p:cNvPr>
          <p:cNvSpPr/>
          <p:nvPr/>
        </p:nvSpPr>
        <p:spPr>
          <a:xfrm>
            <a:off x="10001250" y="444500"/>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104;p17">
            <a:extLst>
              <a:ext uri="{FF2B5EF4-FFF2-40B4-BE49-F238E27FC236}">
                <a16:creationId xmlns:a16="http://schemas.microsoft.com/office/drawing/2014/main" id="{CDE55597-3B71-9A24-2629-EE055713DBB8}"/>
              </a:ext>
            </a:extLst>
          </p:cNvPr>
          <p:cNvSpPr txBox="1"/>
          <p:nvPr/>
        </p:nvSpPr>
        <p:spPr>
          <a:xfrm>
            <a:off x="731701" y="5282862"/>
            <a:ext cx="2034742"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A - BOMB FACTORY</a:t>
            </a:r>
            <a:endParaRPr b="1" dirty="0">
              <a:solidFill>
                <a:schemeClr val="dk1"/>
              </a:solidFill>
            </a:endParaRPr>
          </a:p>
          <a:p>
            <a:pPr marL="0" lvl="0" indent="0" algn="l" rtl="0">
              <a:spcBef>
                <a:spcPts val="0"/>
              </a:spcBef>
              <a:spcAft>
                <a:spcPts val="0"/>
              </a:spcAft>
              <a:buNone/>
            </a:pPr>
            <a:r>
              <a:rPr lang="fr" b="1" dirty="0">
                <a:solidFill>
                  <a:schemeClr val="dk1"/>
                </a:solidFill>
              </a:rPr>
              <a:t>PV CHAR: AG SS SF</a:t>
            </a:r>
            <a:endParaRPr b="1" dirty="0">
              <a:solidFill>
                <a:schemeClr val="dk1"/>
              </a:solidFill>
            </a:endParaRPr>
          </a:p>
        </p:txBody>
      </p:sp>
      <p:cxnSp>
        <p:nvCxnSpPr>
          <p:cNvPr id="11" name="Straight Connector 10">
            <a:extLst>
              <a:ext uri="{FF2B5EF4-FFF2-40B4-BE49-F238E27FC236}">
                <a16:creationId xmlns:a16="http://schemas.microsoft.com/office/drawing/2014/main" id="{A85A9D9B-E3AA-6ED6-E6F4-1EB3FCC74D54}"/>
              </a:ext>
            </a:extLst>
          </p:cNvPr>
          <p:cNvCxnSpPr>
            <a:cxnSpLocks/>
            <a:stCxn id="6" idx="3"/>
          </p:cNvCxnSpPr>
          <p:nvPr/>
        </p:nvCxnSpPr>
        <p:spPr>
          <a:xfrm>
            <a:off x="2766443" y="5686704"/>
            <a:ext cx="1891282" cy="151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Google Shape;104;p17">
            <a:extLst>
              <a:ext uri="{FF2B5EF4-FFF2-40B4-BE49-F238E27FC236}">
                <a16:creationId xmlns:a16="http://schemas.microsoft.com/office/drawing/2014/main" id="{08D555E0-151C-537A-5FFC-FD4C009EB598}"/>
              </a:ext>
            </a:extLst>
          </p:cNvPr>
          <p:cNvSpPr txBox="1"/>
          <p:nvPr/>
        </p:nvSpPr>
        <p:spPr>
          <a:xfrm>
            <a:off x="6717499" y="2183216"/>
            <a:ext cx="2264546"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B - ROCKET FACTORY</a:t>
            </a:r>
            <a:endParaRPr b="1" dirty="0">
              <a:solidFill>
                <a:schemeClr val="dk1"/>
              </a:solidFill>
            </a:endParaRPr>
          </a:p>
          <a:p>
            <a:pPr marL="0" lvl="0" indent="0" algn="l" rtl="0">
              <a:spcBef>
                <a:spcPts val="0"/>
              </a:spcBef>
              <a:spcAft>
                <a:spcPts val="0"/>
              </a:spcAft>
              <a:buNone/>
            </a:pPr>
            <a:r>
              <a:rPr lang="fr" b="1" dirty="0">
                <a:solidFill>
                  <a:schemeClr val="dk1"/>
                </a:solidFill>
              </a:rPr>
              <a:t>PV CHAR: AG MS SF</a:t>
            </a:r>
            <a:endParaRPr b="1" dirty="0">
              <a:solidFill>
                <a:schemeClr val="dk1"/>
              </a:solidFill>
            </a:endParaRPr>
          </a:p>
        </p:txBody>
      </p:sp>
      <p:cxnSp>
        <p:nvCxnSpPr>
          <p:cNvPr id="18" name="Straight Connector 17">
            <a:extLst>
              <a:ext uri="{FF2B5EF4-FFF2-40B4-BE49-F238E27FC236}">
                <a16:creationId xmlns:a16="http://schemas.microsoft.com/office/drawing/2014/main" id="{9086A7A0-08F1-6BB3-54C8-D7FC37135EC4}"/>
              </a:ext>
            </a:extLst>
          </p:cNvPr>
          <p:cNvCxnSpPr/>
          <p:nvPr/>
        </p:nvCxnSpPr>
        <p:spPr>
          <a:xfrm flipH="1">
            <a:off x="7709095" y="2990900"/>
            <a:ext cx="140677" cy="8777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516CEF-F3BD-6BFA-2C13-891B6B2A4C5D}"/>
              </a:ext>
            </a:extLst>
          </p:cNvPr>
          <p:cNvCxnSpPr/>
          <p:nvPr/>
        </p:nvCxnSpPr>
        <p:spPr>
          <a:xfrm flipH="1">
            <a:off x="7216726" y="2990900"/>
            <a:ext cx="633046" cy="8777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Google Shape;104;p17">
            <a:extLst>
              <a:ext uri="{FF2B5EF4-FFF2-40B4-BE49-F238E27FC236}">
                <a16:creationId xmlns:a16="http://schemas.microsoft.com/office/drawing/2014/main" id="{C70E7AB3-F4C0-7E20-9D8D-6C5708247662}"/>
              </a:ext>
            </a:extLst>
          </p:cNvPr>
          <p:cNvSpPr txBox="1"/>
          <p:nvPr/>
        </p:nvSpPr>
        <p:spPr>
          <a:xfrm>
            <a:off x="731701" y="4174795"/>
            <a:ext cx="2034742"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C – ARTILLERY SHELL FACTORY</a:t>
            </a:r>
            <a:endParaRPr b="1" dirty="0">
              <a:solidFill>
                <a:schemeClr val="dk1"/>
              </a:solidFill>
            </a:endParaRPr>
          </a:p>
          <a:p>
            <a:pPr marL="0" lvl="0" indent="0" algn="l" rtl="0">
              <a:spcBef>
                <a:spcPts val="0"/>
              </a:spcBef>
              <a:spcAft>
                <a:spcPts val="0"/>
              </a:spcAft>
              <a:buNone/>
            </a:pPr>
            <a:r>
              <a:rPr lang="fr" b="1" dirty="0">
                <a:solidFill>
                  <a:schemeClr val="dk1"/>
                </a:solidFill>
              </a:rPr>
              <a:t>PV CHAR: AG MS SF</a:t>
            </a:r>
            <a:endParaRPr b="1" dirty="0">
              <a:solidFill>
                <a:schemeClr val="dk1"/>
              </a:solidFill>
            </a:endParaRPr>
          </a:p>
        </p:txBody>
      </p:sp>
      <p:cxnSp>
        <p:nvCxnSpPr>
          <p:cNvPr id="24" name="Straight Connector 23">
            <a:extLst>
              <a:ext uri="{FF2B5EF4-FFF2-40B4-BE49-F238E27FC236}">
                <a16:creationId xmlns:a16="http://schemas.microsoft.com/office/drawing/2014/main" id="{8DD9FD38-BB0C-AA34-0633-B05A7B74884A}"/>
              </a:ext>
            </a:extLst>
          </p:cNvPr>
          <p:cNvCxnSpPr>
            <a:cxnSpLocks/>
            <a:stCxn id="22" idx="3"/>
          </p:cNvCxnSpPr>
          <p:nvPr/>
        </p:nvCxnSpPr>
        <p:spPr>
          <a:xfrm>
            <a:off x="2766443" y="4578637"/>
            <a:ext cx="3367657" cy="1130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Google Shape;104;p17">
            <a:extLst>
              <a:ext uri="{FF2B5EF4-FFF2-40B4-BE49-F238E27FC236}">
                <a16:creationId xmlns:a16="http://schemas.microsoft.com/office/drawing/2014/main" id="{9D3D74F4-A65E-E6B0-F00D-5E3A818CB748}"/>
              </a:ext>
            </a:extLst>
          </p:cNvPr>
          <p:cNvSpPr txBox="1"/>
          <p:nvPr/>
        </p:nvSpPr>
        <p:spPr>
          <a:xfrm>
            <a:off x="6230955" y="8311107"/>
            <a:ext cx="2604587"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D,E, F – CHEMICAL STORAGE</a:t>
            </a:r>
            <a:endParaRPr b="1" dirty="0">
              <a:solidFill>
                <a:schemeClr val="dk1"/>
              </a:solidFill>
            </a:endParaRPr>
          </a:p>
          <a:p>
            <a:pPr lvl="0"/>
            <a:r>
              <a:rPr lang="fr" b="1" dirty="0">
                <a:solidFill>
                  <a:schemeClr val="dk1"/>
                </a:solidFill>
              </a:rPr>
              <a:t>PV CHAR: AG RV SF BR</a:t>
            </a:r>
            <a:endParaRPr b="1" dirty="0">
              <a:solidFill>
                <a:schemeClr val="dk1"/>
              </a:solidFill>
            </a:endParaRPr>
          </a:p>
        </p:txBody>
      </p:sp>
      <p:cxnSp>
        <p:nvCxnSpPr>
          <p:cNvPr id="27" name="Straight Connector 26">
            <a:extLst>
              <a:ext uri="{FF2B5EF4-FFF2-40B4-BE49-F238E27FC236}">
                <a16:creationId xmlns:a16="http://schemas.microsoft.com/office/drawing/2014/main" id="{1396591A-0D55-3121-BBD3-E813F0F1BCC3}"/>
              </a:ext>
            </a:extLst>
          </p:cNvPr>
          <p:cNvCxnSpPr>
            <a:cxnSpLocks/>
          </p:cNvCxnSpPr>
          <p:nvPr/>
        </p:nvCxnSpPr>
        <p:spPr>
          <a:xfrm flipH="1" flipV="1">
            <a:off x="5148775" y="6907237"/>
            <a:ext cx="2067951" cy="14038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9DAC6-F5D8-136D-AF83-6340F3621003}"/>
              </a:ext>
            </a:extLst>
          </p:cNvPr>
          <p:cNvCxnSpPr>
            <a:cxnSpLocks/>
            <a:stCxn id="25" idx="0"/>
          </p:cNvCxnSpPr>
          <p:nvPr/>
        </p:nvCxnSpPr>
        <p:spPr>
          <a:xfrm flipH="1" flipV="1">
            <a:off x="6428935" y="6696222"/>
            <a:ext cx="1104314" cy="16148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C0E781-8BB2-A37B-2EF8-B0D7479D3F09}"/>
              </a:ext>
            </a:extLst>
          </p:cNvPr>
          <p:cNvCxnSpPr>
            <a:cxnSpLocks/>
          </p:cNvCxnSpPr>
          <p:nvPr/>
        </p:nvCxnSpPr>
        <p:spPr>
          <a:xfrm flipV="1">
            <a:off x="7779433" y="7639050"/>
            <a:ext cx="3088592" cy="67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Google Shape;104;p17">
            <a:extLst>
              <a:ext uri="{FF2B5EF4-FFF2-40B4-BE49-F238E27FC236}">
                <a16:creationId xmlns:a16="http://schemas.microsoft.com/office/drawing/2014/main" id="{04C5D89B-C1C3-E553-203B-64A03CA2A72C}"/>
              </a:ext>
            </a:extLst>
          </p:cNvPr>
          <p:cNvSpPr txBox="1"/>
          <p:nvPr/>
        </p:nvSpPr>
        <p:spPr>
          <a:xfrm>
            <a:off x="731701" y="3069014"/>
            <a:ext cx="2034742"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G – POWER PLANT</a:t>
            </a:r>
            <a:endParaRPr b="1" dirty="0">
              <a:solidFill>
                <a:schemeClr val="dk1"/>
              </a:solidFill>
            </a:endParaRPr>
          </a:p>
          <a:p>
            <a:pPr marL="0" lvl="0" indent="0" algn="l" rtl="0">
              <a:spcBef>
                <a:spcPts val="0"/>
              </a:spcBef>
              <a:spcAft>
                <a:spcPts val="0"/>
              </a:spcAft>
              <a:buNone/>
            </a:pPr>
            <a:r>
              <a:rPr lang="fr" b="1" dirty="0">
                <a:solidFill>
                  <a:schemeClr val="dk1"/>
                </a:solidFill>
              </a:rPr>
              <a:t>PV CHAR: AG SS BR</a:t>
            </a:r>
            <a:endParaRPr b="1" dirty="0">
              <a:solidFill>
                <a:schemeClr val="dk1"/>
              </a:solidFill>
            </a:endParaRPr>
          </a:p>
        </p:txBody>
      </p:sp>
      <p:cxnSp>
        <p:nvCxnSpPr>
          <p:cNvPr id="40" name="Straight Connector 39">
            <a:extLst>
              <a:ext uri="{FF2B5EF4-FFF2-40B4-BE49-F238E27FC236}">
                <a16:creationId xmlns:a16="http://schemas.microsoft.com/office/drawing/2014/main" id="{E67CA918-90A1-DA7F-88DF-E7517AD7FDA8}"/>
              </a:ext>
            </a:extLst>
          </p:cNvPr>
          <p:cNvCxnSpPr/>
          <p:nvPr/>
        </p:nvCxnSpPr>
        <p:spPr>
          <a:xfrm>
            <a:off x="2766443" y="3461582"/>
            <a:ext cx="2719957" cy="11121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29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116F48F0-6074-A1CE-AA9D-0C6CD3B0443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3D1C9C6-9870-808E-177C-1F1E5077827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335" t="10551" r="335"/>
          <a:stretch/>
        </p:blipFill>
        <p:spPr>
          <a:xfrm>
            <a:off x="0" y="1919908"/>
            <a:ext cx="15119350" cy="9000480"/>
          </a:xfrm>
          <a:prstGeom prst="rect">
            <a:avLst/>
          </a:prstGeom>
        </p:spPr>
      </p:pic>
      <p:graphicFrame>
        <p:nvGraphicFramePr>
          <p:cNvPr id="87" name="Google Shape;87;p16">
            <a:extLst>
              <a:ext uri="{FF2B5EF4-FFF2-40B4-BE49-F238E27FC236}">
                <a16:creationId xmlns:a16="http://schemas.microsoft.com/office/drawing/2014/main" id="{0D8FCC0B-F7D1-1FE6-0E74-E37B826BDBEA}"/>
              </a:ext>
            </a:extLst>
          </p:cNvPr>
          <p:cNvGraphicFramePr/>
          <p:nvPr>
            <p:extLst>
              <p:ext uri="{D42A27DB-BD31-4B8C-83A1-F6EECF244321}">
                <p14:modId xmlns:p14="http://schemas.microsoft.com/office/powerpoint/2010/main" val="979468878"/>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GB" sz="2000" b="1" dirty="0"/>
                        <a:t>Severomorsk Ammunition Factory, SRN</a:t>
                      </a:r>
                    </a:p>
                    <a:p>
                      <a:pPr marL="0" lvl="0" indent="0" algn="l" rtl="0">
                        <a:spcBef>
                          <a:spcPts val="0"/>
                        </a:spcBef>
                        <a:spcAft>
                          <a:spcPts val="0"/>
                        </a:spcAft>
                        <a:buNone/>
                      </a:pPr>
                      <a:r>
                        <a:rPr lang="fr" sz="2000" b="1" dirty="0"/>
                        <a:t>JOINT DESIRED POINT OF IMPACT GRAPHIC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GB" sz="1900" b="1" dirty="0"/>
                        <a:t>DCS COLITION ONLY</a:t>
                      </a:r>
                    </a:p>
                    <a:p>
                      <a:pPr marL="0" lvl="0" indent="0" algn="ctr" rtl="0">
                        <a:spcBef>
                          <a:spcPts val="0"/>
                        </a:spcBef>
                        <a:spcAft>
                          <a:spcPts val="0"/>
                        </a:spcAft>
                        <a:buNone/>
                      </a:pPr>
                      <a:r>
                        <a:rPr lang="en-GB" sz="1900" b="1" dirty="0"/>
                        <a:t>CLASSIFIED</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en-US"/>
                    </a:p>
                  </a:txBody>
                  <a:tcPr/>
                </a:tc>
                <a:tc>
                  <a:txBody>
                    <a:bodyPr/>
                    <a:lstStyle/>
                    <a:p>
                      <a:pPr marL="0" lvl="0" indent="0" algn="l" rtl="0">
                        <a:spcBef>
                          <a:spcPts val="0"/>
                        </a:spcBef>
                        <a:spcAft>
                          <a:spcPts val="0"/>
                        </a:spcAft>
                        <a:buNone/>
                      </a:pPr>
                      <a:r>
                        <a:rPr lang="en-GB" sz="1500" b="1" dirty="0"/>
                        <a:t>BE: SRNTGT100  CATCODE: 54</a:t>
                      </a:r>
                    </a:p>
                    <a:p>
                      <a:pPr marL="0" lvl="0" indent="0" algn="l" rtl="0">
                        <a:spcBef>
                          <a:spcPts val="0"/>
                        </a:spcBef>
                        <a:spcAft>
                          <a:spcPts val="0"/>
                        </a:spcAft>
                        <a:buNone/>
                      </a:pPr>
                      <a:r>
                        <a:rPr lang="en-GB" sz="1500" b="1" dirty="0"/>
                        <a:t>MIDB GEO: N 69 03.428 E 033 22.990</a:t>
                      </a:r>
                    </a:p>
                    <a:p>
                      <a:pPr marL="0" lvl="0" indent="0" algn="l" rtl="0">
                        <a:spcBef>
                          <a:spcPts val="0"/>
                        </a:spcBef>
                        <a:spcAft>
                          <a:spcPts val="0"/>
                        </a:spcAft>
                        <a:buNone/>
                      </a:pPr>
                      <a:r>
                        <a:rPr lang="en-GB" sz="1500" b="1" dirty="0"/>
                        <a:t>ICOD: 04JAN2024 DOI:04JAN2024</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tc>
                  <a:txBody>
                    <a:bodyPr/>
                    <a:lstStyle/>
                    <a:p>
                      <a:pPr marL="0" lvl="0" indent="0" algn="ctr" rtl="0">
                        <a:spcBef>
                          <a:spcPts val="0"/>
                        </a:spcBef>
                        <a:spcAft>
                          <a:spcPts val="0"/>
                        </a:spcAft>
                        <a:buNone/>
                      </a:pPr>
                      <a:r>
                        <a:rPr lang="en-GB" sz="1500" b="1" dirty="0"/>
                        <a:t>DECL ON: 04JAN2074</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grpSp>
        <p:nvGrpSpPr>
          <p:cNvPr id="88" name="Google Shape;88;p16">
            <a:extLst>
              <a:ext uri="{FF2B5EF4-FFF2-40B4-BE49-F238E27FC236}">
                <a16:creationId xmlns:a16="http://schemas.microsoft.com/office/drawing/2014/main" id="{12F352C9-BF18-DD90-D007-B741BAD7E416}"/>
              </a:ext>
            </a:extLst>
          </p:cNvPr>
          <p:cNvGrpSpPr/>
          <p:nvPr/>
        </p:nvGrpSpPr>
        <p:grpSpPr>
          <a:xfrm>
            <a:off x="13999925" y="2400964"/>
            <a:ext cx="519600" cy="1236436"/>
            <a:chOff x="4246325" y="4458364"/>
            <a:chExt cx="519600" cy="1236436"/>
          </a:xfrm>
        </p:grpSpPr>
        <p:cxnSp>
          <p:nvCxnSpPr>
            <p:cNvPr id="89" name="Google Shape;89;p16">
              <a:extLst>
                <a:ext uri="{FF2B5EF4-FFF2-40B4-BE49-F238E27FC236}">
                  <a16:creationId xmlns:a16="http://schemas.microsoft.com/office/drawing/2014/main" id="{43FA1220-2AC5-177A-F046-2778F297CCD4}"/>
                </a:ext>
              </a:extLst>
            </p:cNvPr>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a:extLst>
                <a:ext uri="{FF2B5EF4-FFF2-40B4-BE49-F238E27FC236}">
                  <a16:creationId xmlns:a16="http://schemas.microsoft.com/office/drawing/2014/main" id="{C49D388C-D4C0-930B-299E-8F86D05C8F28}"/>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94" name="Google Shape;94;p16">
            <a:extLst>
              <a:ext uri="{FF2B5EF4-FFF2-40B4-BE49-F238E27FC236}">
                <a16:creationId xmlns:a16="http://schemas.microsoft.com/office/drawing/2014/main" id="{8BB8C1B0-8FD0-FDEE-05D9-BE7CC76E7B68}"/>
              </a:ext>
            </a:extLst>
          </p:cNvPr>
          <p:cNvSpPr/>
          <p:nvPr/>
        </p:nvSpPr>
        <p:spPr>
          <a:xfrm>
            <a:off x="4081488" y="3181999"/>
            <a:ext cx="8152775" cy="4881275"/>
          </a:xfrm>
          <a:custGeom>
            <a:avLst/>
            <a:gdLst>
              <a:gd name="connsiteX0" fmla="*/ 45434 w 225543"/>
              <a:gd name="connsiteY0" fmla="*/ 129306 h 222824"/>
              <a:gd name="connsiteX1" fmla="*/ 0 w 225543"/>
              <a:gd name="connsiteY1" fmla="*/ 0 h 222824"/>
              <a:gd name="connsiteX2" fmla="*/ 213074 w 225543"/>
              <a:gd name="connsiteY2" fmla="*/ 134155 h 222824"/>
              <a:gd name="connsiteX3" fmla="*/ 225543 w 225543"/>
              <a:gd name="connsiteY3" fmla="*/ 221439 h 222824"/>
              <a:gd name="connsiteX4" fmla="*/ 107779 w 225543"/>
              <a:gd name="connsiteY4" fmla="*/ 222824 h 222824"/>
              <a:gd name="connsiteX5" fmla="*/ 44048 w 225543"/>
              <a:gd name="connsiteY5" fmla="*/ 158401 h 222824"/>
              <a:gd name="connsiteX6" fmla="*/ 46127 w 225543"/>
              <a:gd name="connsiteY6" fmla="*/ 129306 h 222824"/>
              <a:gd name="connsiteX0" fmla="*/ 45434 w 253026"/>
              <a:gd name="connsiteY0" fmla="*/ 129306 h 222824"/>
              <a:gd name="connsiteX1" fmla="*/ 0 w 253026"/>
              <a:gd name="connsiteY1" fmla="*/ 0 h 222824"/>
              <a:gd name="connsiteX2" fmla="*/ 253026 w 253026"/>
              <a:gd name="connsiteY2" fmla="*/ 1919 h 222824"/>
              <a:gd name="connsiteX3" fmla="*/ 225543 w 253026"/>
              <a:gd name="connsiteY3" fmla="*/ 221439 h 222824"/>
              <a:gd name="connsiteX4" fmla="*/ 107779 w 253026"/>
              <a:gd name="connsiteY4" fmla="*/ 222824 h 222824"/>
              <a:gd name="connsiteX5" fmla="*/ 44048 w 253026"/>
              <a:gd name="connsiteY5" fmla="*/ 158401 h 222824"/>
              <a:gd name="connsiteX6" fmla="*/ 46127 w 253026"/>
              <a:gd name="connsiteY6" fmla="*/ 129306 h 222824"/>
              <a:gd name="connsiteX0" fmla="*/ 45434 w 321766"/>
              <a:gd name="connsiteY0" fmla="*/ 129306 h 222824"/>
              <a:gd name="connsiteX1" fmla="*/ 0 w 321766"/>
              <a:gd name="connsiteY1" fmla="*/ 0 h 222824"/>
              <a:gd name="connsiteX2" fmla="*/ 253026 w 321766"/>
              <a:gd name="connsiteY2" fmla="*/ 1919 h 222824"/>
              <a:gd name="connsiteX3" fmla="*/ 321766 w 321766"/>
              <a:gd name="connsiteY3" fmla="*/ 122965 h 222824"/>
              <a:gd name="connsiteX4" fmla="*/ 107779 w 321766"/>
              <a:gd name="connsiteY4" fmla="*/ 222824 h 222824"/>
              <a:gd name="connsiteX5" fmla="*/ 44048 w 321766"/>
              <a:gd name="connsiteY5" fmla="*/ 158401 h 222824"/>
              <a:gd name="connsiteX6" fmla="*/ 46127 w 321766"/>
              <a:gd name="connsiteY6" fmla="*/ 129306 h 222824"/>
              <a:gd name="connsiteX0" fmla="*/ 45434 w 321766"/>
              <a:gd name="connsiteY0" fmla="*/ 129306 h 195251"/>
              <a:gd name="connsiteX1" fmla="*/ 0 w 321766"/>
              <a:gd name="connsiteY1" fmla="*/ 0 h 195251"/>
              <a:gd name="connsiteX2" fmla="*/ 253026 w 321766"/>
              <a:gd name="connsiteY2" fmla="*/ 1919 h 195251"/>
              <a:gd name="connsiteX3" fmla="*/ 321766 w 321766"/>
              <a:gd name="connsiteY3" fmla="*/ 122965 h 195251"/>
              <a:gd name="connsiteX4" fmla="*/ 319920 w 321766"/>
              <a:gd name="connsiteY4" fmla="*/ 195251 h 195251"/>
              <a:gd name="connsiteX5" fmla="*/ 44048 w 321766"/>
              <a:gd name="connsiteY5" fmla="*/ 158401 h 195251"/>
              <a:gd name="connsiteX6" fmla="*/ 46127 w 321766"/>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50472 w 326111"/>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1516 w 326111"/>
              <a:gd name="connsiteY6" fmla="*/ 114113 h 19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111" h="195251" extrusionOk="0">
                <a:moveTo>
                  <a:pt x="1949" y="114113"/>
                </a:moveTo>
                <a:cubicBezTo>
                  <a:pt x="2748" y="76075"/>
                  <a:pt x="3546" y="38038"/>
                  <a:pt x="4345" y="0"/>
                </a:cubicBezTo>
                <a:lnTo>
                  <a:pt x="257371" y="1919"/>
                </a:lnTo>
                <a:lnTo>
                  <a:pt x="326111" y="122965"/>
                </a:lnTo>
                <a:cubicBezTo>
                  <a:pt x="325496" y="147060"/>
                  <a:pt x="324880" y="171156"/>
                  <a:pt x="324265" y="195251"/>
                </a:cubicBezTo>
                <a:lnTo>
                  <a:pt x="0" y="188787"/>
                </a:lnTo>
                <a:cubicBezTo>
                  <a:pt x="505" y="163896"/>
                  <a:pt x="1011" y="139004"/>
                  <a:pt x="1516" y="114113"/>
                </a:cubicBezTo>
              </a:path>
            </a:pathLst>
          </a:custGeom>
          <a:noFill/>
          <a:ln w="19050" cap="flat" cmpd="sng">
            <a:solidFill>
              <a:srgbClr val="CCCCCC"/>
            </a:solidFill>
            <a:prstDash val="solid"/>
            <a:round/>
            <a:headEnd type="none" w="med" len="med"/>
            <a:tailEnd type="none" w="med" len="med"/>
          </a:ln>
        </p:spPr>
        <p:txBody>
          <a:bodyPr/>
          <a:lstStyle/>
          <a:p>
            <a:endParaRPr lang="en-GB"/>
          </a:p>
        </p:txBody>
      </p:sp>
      <p:pic>
        <p:nvPicPr>
          <p:cNvPr id="97" name="Google Shape;97;p16">
            <a:hlinkClick r:id="rId5"/>
            <a:extLst>
              <a:ext uri="{FF2B5EF4-FFF2-40B4-BE49-F238E27FC236}">
                <a16:creationId xmlns:a16="http://schemas.microsoft.com/office/drawing/2014/main" id="{90BB25E2-DE04-9205-75F7-4BA9024CED07}"/>
              </a:ext>
            </a:extLst>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pic>
        <p:nvPicPr>
          <p:cNvPr id="2" name="Picture 1">
            <a:extLst>
              <a:ext uri="{FF2B5EF4-FFF2-40B4-BE49-F238E27FC236}">
                <a16:creationId xmlns:a16="http://schemas.microsoft.com/office/drawing/2014/main" id="{84498058-0B32-8A9D-5079-DAEAAE35A44D}"/>
              </a:ext>
            </a:extLst>
          </p:cNvPr>
          <p:cNvPicPr>
            <a:picLocks noChangeAspect="1"/>
          </p:cNvPicPr>
          <p:nvPr/>
        </p:nvPicPr>
        <p:blipFill>
          <a:blip r:embed="rId7"/>
          <a:stretch>
            <a:fillRect/>
          </a:stretch>
        </p:blipFill>
        <p:spPr>
          <a:xfrm>
            <a:off x="9134164" y="29067"/>
            <a:ext cx="2232531" cy="1890841"/>
          </a:xfrm>
          <a:prstGeom prst="rect">
            <a:avLst/>
          </a:prstGeom>
        </p:spPr>
      </p:pic>
      <p:sp>
        <p:nvSpPr>
          <p:cNvPr id="3" name="Rectangle 2">
            <a:extLst>
              <a:ext uri="{FF2B5EF4-FFF2-40B4-BE49-F238E27FC236}">
                <a16:creationId xmlns:a16="http://schemas.microsoft.com/office/drawing/2014/main" id="{0F8C27BF-A493-A944-1B57-516701BF15D0}"/>
              </a:ext>
            </a:extLst>
          </p:cNvPr>
          <p:cNvSpPr/>
          <p:nvPr/>
        </p:nvSpPr>
        <p:spPr>
          <a:xfrm>
            <a:off x="10001250" y="444500"/>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C4053AFC-A9B4-46C6-6943-4DDD4EF571B9}"/>
              </a:ext>
            </a:extLst>
          </p:cNvPr>
          <p:cNvCxnSpPr>
            <a:cxnSpLocks/>
          </p:cNvCxnSpPr>
          <p:nvPr/>
        </p:nvCxnSpPr>
        <p:spPr>
          <a:xfrm>
            <a:off x="2766443" y="5686704"/>
            <a:ext cx="1891282" cy="151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0FCE647-DA56-E493-1EAB-662C5D175B0E}"/>
              </a:ext>
            </a:extLst>
          </p:cNvPr>
          <p:cNvCxnSpPr>
            <a:cxnSpLocks/>
            <a:stCxn id="23" idx="1"/>
          </p:cNvCxnSpPr>
          <p:nvPr/>
        </p:nvCxnSpPr>
        <p:spPr>
          <a:xfrm flipH="1">
            <a:off x="7216726" y="3261143"/>
            <a:ext cx="4639018" cy="6044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88BC5C-C7C2-04C0-BD62-6BC82AD7A78D}"/>
              </a:ext>
            </a:extLst>
          </p:cNvPr>
          <p:cNvCxnSpPr>
            <a:cxnSpLocks/>
          </p:cNvCxnSpPr>
          <p:nvPr/>
        </p:nvCxnSpPr>
        <p:spPr>
          <a:xfrm>
            <a:off x="2766443" y="4578637"/>
            <a:ext cx="3367657" cy="1130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5B7AE4-9356-4FB0-F407-246A787474E3}"/>
              </a:ext>
            </a:extLst>
          </p:cNvPr>
          <p:cNvCxnSpPr>
            <a:cxnSpLocks/>
            <a:stCxn id="17" idx="0"/>
          </p:cNvCxnSpPr>
          <p:nvPr/>
        </p:nvCxnSpPr>
        <p:spPr>
          <a:xfrm flipV="1">
            <a:off x="4535364" y="7089559"/>
            <a:ext cx="614031" cy="1636149"/>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5F163F3-6776-F57B-C6A4-8BE39BED9FB1}"/>
              </a:ext>
            </a:extLst>
          </p:cNvPr>
          <p:cNvCxnSpPr>
            <a:cxnSpLocks/>
          </p:cNvCxnSpPr>
          <p:nvPr/>
        </p:nvCxnSpPr>
        <p:spPr>
          <a:xfrm flipH="1" flipV="1">
            <a:off x="6507796" y="6420148"/>
            <a:ext cx="2687697" cy="2297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8A51D-A410-1B68-A95D-5273CD8949CC}"/>
              </a:ext>
            </a:extLst>
          </p:cNvPr>
          <p:cNvCxnSpPr>
            <a:cxnSpLocks/>
            <a:stCxn id="34" idx="0"/>
          </p:cNvCxnSpPr>
          <p:nvPr/>
        </p:nvCxnSpPr>
        <p:spPr>
          <a:xfrm flipH="1" flipV="1">
            <a:off x="10868025" y="7639050"/>
            <a:ext cx="1711425" cy="10789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Google Shape;171;p20">
            <a:extLst>
              <a:ext uri="{FF2B5EF4-FFF2-40B4-BE49-F238E27FC236}">
                <a16:creationId xmlns:a16="http://schemas.microsoft.com/office/drawing/2014/main" id="{757E2BC6-970B-520C-CADA-70AE67AEC4C5}"/>
              </a:ext>
            </a:extLst>
          </p:cNvPr>
          <p:cNvSpPr txBox="1"/>
          <p:nvPr/>
        </p:nvSpPr>
        <p:spPr>
          <a:xfrm>
            <a:off x="649857" y="2570142"/>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G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69 03.462 E 033 22.847</a:t>
            </a:r>
          </a:p>
          <a:p>
            <a:pPr marL="0" lvl="0" indent="0" algn="l" rtl="0">
              <a:spcBef>
                <a:spcPts val="0"/>
              </a:spcBef>
              <a:spcAft>
                <a:spcPts val="0"/>
              </a:spcAft>
              <a:buNone/>
            </a:pPr>
            <a:r>
              <a:rPr lang="fr" sz="1000" b="1" dirty="0"/>
              <a:t>JDPI MSL: 149 FT</a:t>
            </a:r>
            <a:endParaRPr sz="1000" b="1" dirty="0"/>
          </a:p>
          <a:p>
            <a:pPr marL="0" lvl="0" indent="0" algn="l" rtl="0">
              <a:spcBef>
                <a:spcPts val="0"/>
              </a:spcBef>
              <a:spcAft>
                <a:spcPts val="0"/>
              </a:spcAft>
              <a:buNone/>
            </a:pPr>
            <a:r>
              <a:rPr lang="fr" sz="1000" b="1" dirty="0"/>
              <a:t>FEAT HGT: 30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7" name="Isosceles Triangle 6">
            <a:extLst>
              <a:ext uri="{FF2B5EF4-FFF2-40B4-BE49-F238E27FC236}">
                <a16:creationId xmlns:a16="http://schemas.microsoft.com/office/drawing/2014/main" id="{2FDDFEA1-A4CD-2343-67F3-3BFF6F3588EE}"/>
              </a:ext>
            </a:extLst>
          </p:cNvPr>
          <p:cNvSpPr/>
          <p:nvPr/>
        </p:nvSpPr>
        <p:spPr>
          <a:xfrm>
            <a:off x="5261318" y="434691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9" name="Straight Connector 8">
            <a:extLst>
              <a:ext uri="{FF2B5EF4-FFF2-40B4-BE49-F238E27FC236}">
                <a16:creationId xmlns:a16="http://schemas.microsoft.com/office/drawing/2014/main" id="{EF25B41D-0B59-2569-D33E-860CFCFFD63E}"/>
              </a:ext>
            </a:extLst>
          </p:cNvPr>
          <p:cNvCxnSpPr>
            <a:cxnSpLocks/>
          </p:cNvCxnSpPr>
          <p:nvPr/>
        </p:nvCxnSpPr>
        <p:spPr>
          <a:xfrm>
            <a:off x="3189957" y="3637400"/>
            <a:ext cx="2300097" cy="9575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171;p20">
            <a:extLst>
              <a:ext uri="{FF2B5EF4-FFF2-40B4-BE49-F238E27FC236}">
                <a16:creationId xmlns:a16="http://schemas.microsoft.com/office/drawing/2014/main" id="{4C18B019-37F3-312C-CD1B-5B560DAD9240}"/>
              </a:ext>
            </a:extLst>
          </p:cNvPr>
          <p:cNvSpPr txBox="1"/>
          <p:nvPr/>
        </p:nvSpPr>
        <p:spPr>
          <a:xfrm>
            <a:off x="649207" y="3946033"/>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C  </a:t>
            </a:r>
          </a:p>
          <a:p>
            <a:pPr marL="0" lvl="0" indent="0" algn="l" rtl="0">
              <a:spcBef>
                <a:spcPts val="0"/>
              </a:spcBef>
              <a:spcAft>
                <a:spcPts val="0"/>
              </a:spcAft>
              <a:buNone/>
            </a:pPr>
            <a:r>
              <a:rPr lang="en-GB" sz="1000" b="1" dirty="0"/>
              <a:t>ARTILLERY SHELL PRODUCTION</a:t>
            </a:r>
            <a:endParaRPr sz="1000" b="1" dirty="0"/>
          </a:p>
          <a:p>
            <a:pPr marL="0" lvl="0" indent="0" algn="l" rtl="0">
              <a:spcBef>
                <a:spcPts val="0"/>
              </a:spcBef>
              <a:spcAft>
                <a:spcPts val="0"/>
              </a:spcAft>
              <a:buNone/>
            </a:pPr>
            <a:r>
              <a:rPr lang="pt-BR" sz="1000" b="1" dirty="0"/>
              <a:t>N 69 03.433 E 033 22.866</a:t>
            </a:r>
          </a:p>
          <a:p>
            <a:pPr marL="0" lvl="0" indent="0" algn="l" rtl="0">
              <a:spcBef>
                <a:spcPts val="0"/>
              </a:spcBef>
              <a:spcAft>
                <a:spcPts val="0"/>
              </a:spcAft>
              <a:buNone/>
            </a:pPr>
            <a:r>
              <a:rPr lang="fr" sz="1000" b="1" dirty="0"/>
              <a:t>JDPI MSL: 165 FT</a:t>
            </a:r>
            <a:endParaRPr sz="1000" b="1" dirty="0"/>
          </a:p>
          <a:p>
            <a:pPr marL="0" lvl="0" indent="0" algn="l" rtl="0">
              <a:spcBef>
                <a:spcPts val="0"/>
              </a:spcBef>
              <a:spcAft>
                <a:spcPts val="0"/>
              </a:spcAft>
              <a:buNone/>
            </a:pPr>
            <a:r>
              <a:rPr lang="fr" sz="1000" b="1" dirty="0"/>
              <a:t>FEAT HGT: 30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2" name="Isosceles Triangle 11">
            <a:extLst>
              <a:ext uri="{FF2B5EF4-FFF2-40B4-BE49-F238E27FC236}">
                <a16:creationId xmlns:a16="http://schemas.microsoft.com/office/drawing/2014/main" id="{DD464101-4F17-6D8B-A204-B1A67201AD46}"/>
              </a:ext>
            </a:extLst>
          </p:cNvPr>
          <p:cNvSpPr/>
          <p:nvPr/>
        </p:nvSpPr>
        <p:spPr>
          <a:xfrm>
            <a:off x="5916051" y="545832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4" name="Google Shape;171;p20">
            <a:extLst>
              <a:ext uri="{FF2B5EF4-FFF2-40B4-BE49-F238E27FC236}">
                <a16:creationId xmlns:a16="http://schemas.microsoft.com/office/drawing/2014/main" id="{5CE5BEB9-C705-76D8-8E32-E7E96A7045C7}"/>
              </a:ext>
            </a:extLst>
          </p:cNvPr>
          <p:cNvSpPr txBox="1"/>
          <p:nvPr/>
        </p:nvSpPr>
        <p:spPr>
          <a:xfrm>
            <a:off x="649207" y="5349207"/>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A  </a:t>
            </a:r>
          </a:p>
          <a:p>
            <a:pPr marL="0" lvl="0" indent="0" algn="l" rtl="0">
              <a:spcBef>
                <a:spcPts val="0"/>
              </a:spcBef>
              <a:spcAft>
                <a:spcPts val="0"/>
              </a:spcAft>
              <a:buNone/>
            </a:pPr>
            <a:r>
              <a:rPr lang="en-GB" sz="1000" b="1" dirty="0"/>
              <a:t>BOMB PRODUCTION</a:t>
            </a:r>
            <a:endParaRPr sz="1000" b="1" dirty="0"/>
          </a:p>
          <a:p>
            <a:pPr marL="0" lvl="0" indent="0" algn="l" rtl="0">
              <a:spcBef>
                <a:spcPts val="0"/>
              </a:spcBef>
              <a:spcAft>
                <a:spcPts val="0"/>
              </a:spcAft>
              <a:buNone/>
            </a:pPr>
            <a:r>
              <a:rPr lang="pt-BR" sz="1000" b="1" dirty="0"/>
              <a:t>N 69 03.436 E 033 22.779</a:t>
            </a:r>
          </a:p>
          <a:p>
            <a:pPr marL="0" lvl="0" indent="0" algn="l" rtl="0">
              <a:spcBef>
                <a:spcPts val="0"/>
              </a:spcBef>
              <a:spcAft>
                <a:spcPts val="0"/>
              </a:spcAft>
              <a:buNone/>
            </a:pPr>
            <a:r>
              <a:rPr lang="fr" sz="1000" b="1" dirty="0"/>
              <a:t>JDPI MSL: 162 FT</a:t>
            </a:r>
            <a:endParaRPr sz="1000" b="1" dirty="0"/>
          </a:p>
          <a:p>
            <a:pPr marL="0" lvl="0" indent="0" algn="l" rtl="0">
              <a:spcBef>
                <a:spcPts val="0"/>
              </a:spcBef>
              <a:spcAft>
                <a:spcPts val="0"/>
              </a:spcAft>
              <a:buNone/>
            </a:pPr>
            <a:r>
              <a:rPr lang="fr" sz="1000" b="1" dirty="0"/>
              <a:t>FEAT HGT: 40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5" name="Isosceles Triangle 14">
            <a:extLst>
              <a:ext uri="{FF2B5EF4-FFF2-40B4-BE49-F238E27FC236}">
                <a16:creationId xmlns:a16="http://schemas.microsoft.com/office/drawing/2014/main" id="{AEC539AB-EBCA-AA84-033A-E2EFE3216D58}"/>
              </a:ext>
            </a:extLst>
          </p:cNvPr>
          <p:cNvSpPr/>
          <p:nvPr/>
        </p:nvSpPr>
        <p:spPr>
          <a:xfrm>
            <a:off x="4447633" y="560166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7" name="Google Shape;171;p20">
            <a:extLst>
              <a:ext uri="{FF2B5EF4-FFF2-40B4-BE49-F238E27FC236}">
                <a16:creationId xmlns:a16="http://schemas.microsoft.com/office/drawing/2014/main" id="{187F89AD-9A55-E9B0-3894-CA493B83E5A4}"/>
              </a:ext>
            </a:extLst>
          </p:cNvPr>
          <p:cNvSpPr txBox="1"/>
          <p:nvPr/>
        </p:nvSpPr>
        <p:spPr>
          <a:xfrm>
            <a:off x="3265314" y="8725708"/>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D1</a:t>
            </a:r>
          </a:p>
          <a:p>
            <a:pPr marL="0" lvl="0" indent="0" algn="l" rtl="0">
              <a:spcBef>
                <a:spcPts val="0"/>
              </a:spcBef>
              <a:spcAft>
                <a:spcPts val="0"/>
              </a:spcAft>
              <a:buNone/>
            </a:pPr>
            <a:r>
              <a:rPr lang="en-GB" sz="1000" b="1" dirty="0"/>
              <a:t>CHEMICAL STORAGE ON GND</a:t>
            </a:r>
          </a:p>
          <a:p>
            <a:pPr marL="0" lvl="0" indent="0" algn="l" rtl="0">
              <a:spcBef>
                <a:spcPts val="0"/>
              </a:spcBef>
              <a:spcAft>
                <a:spcPts val="0"/>
              </a:spcAft>
              <a:buNone/>
            </a:pPr>
            <a:r>
              <a:rPr lang="pt-BR" sz="1000" b="1" dirty="0"/>
              <a:t>N 69 03.405 E 033 22.790</a:t>
            </a:r>
          </a:p>
          <a:p>
            <a:pPr marL="0" lvl="0" indent="0" algn="l" rtl="0">
              <a:spcBef>
                <a:spcPts val="0"/>
              </a:spcBef>
              <a:spcAft>
                <a:spcPts val="0"/>
              </a:spcAft>
              <a:buNone/>
            </a:pPr>
            <a:r>
              <a:rPr lang="fr" sz="1000" b="1" dirty="0"/>
              <a:t>JDPI MSL: 174 FT</a:t>
            </a:r>
            <a:endParaRPr sz="1000" b="1" dirty="0"/>
          </a:p>
          <a:p>
            <a:pPr marL="0" lvl="0" indent="0" algn="l" rtl="0">
              <a:spcBef>
                <a:spcPts val="0"/>
              </a:spcBef>
              <a:spcAft>
                <a:spcPts val="0"/>
              </a:spcAft>
              <a:buNone/>
            </a:pPr>
            <a:r>
              <a:rPr lang="fr" sz="1000" b="1" dirty="0"/>
              <a:t>FEAT HGT: 10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 name="Google Shape;171;p20">
            <a:extLst>
              <a:ext uri="{FF2B5EF4-FFF2-40B4-BE49-F238E27FC236}">
                <a16:creationId xmlns:a16="http://schemas.microsoft.com/office/drawing/2014/main" id="{675568B8-488C-A44F-CB64-4BF3839F66F0}"/>
              </a:ext>
            </a:extLst>
          </p:cNvPr>
          <p:cNvSpPr txBox="1"/>
          <p:nvPr/>
        </p:nvSpPr>
        <p:spPr>
          <a:xfrm>
            <a:off x="5946676" y="8717975"/>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E1</a:t>
            </a:r>
          </a:p>
          <a:p>
            <a:pPr marL="0" lvl="0" indent="0" algn="l" rtl="0">
              <a:spcBef>
                <a:spcPts val="0"/>
              </a:spcBef>
              <a:spcAft>
                <a:spcPts val="0"/>
              </a:spcAft>
              <a:buNone/>
            </a:pPr>
            <a:r>
              <a:rPr lang="en-GB" sz="1000" b="1" dirty="0"/>
              <a:t>REVETTED CHEMICAL STORAGE</a:t>
            </a:r>
            <a:endParaRPr sz="1000" b="1" dirty="0"/>
          </a:p>
          <a:p>
            <a:pPr marL="0" lvl="0" indent="0" algn="l" rtl="0">
              <a:spcBef>
                <a:spcPts val="0"/>
              </a:spcBef>
              <a:spcAft>
                <a:spcPts val="0"/>
              </a:spcAft>
              <a:buNone/>
            </a:pPr>
            <a:r>
              <a:rPr lang="pt-BR" sz="1000" b="1" dirty="0"/>
              <a:t>N 69 03.414 E 033 22.883</a:t>
            </a:r>
          </a:p>
          <a:p>
            <a:pPr marL="0" lvl="0" indent="0" algn="l" rtl="0">
              <a:spcBef>
                <a:spcPts val="0"/>
              </a:spcBef>
              <a:spcAft>
                <a:spcPts val="0"/>
              </a:spcAft>
              <a:buNone/>
            </a:pPr>
            <a:r>
              <a:rPr lang="fr" sz="1000" b="1" dirty="0"/>
              <a:t>JDPI MSL: 172 FT</a:t>
            </a:r>
            <a:endParaRPr sz="1000" b="1" dirty="0"/>
          </a:p>
          <a:p>
            <a:pPr marL="0" lvl="0" indent="0" algn="l" rtl="0">
              <a:spcBef>
                <a:spcPts val="0"/>
              </a:spcBef>
              <a:spcAft>
                <a:spcPts val="0"/>
              </a:spcAft>
              <a:buNone/>
            </a:pPr>
            <a:r>
              <a:rPr lang="fr" sz="1000" b="1" dirty="0"/>
              <a:t>FEAT HGT: 20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1" name="Google Shape;171;p20">
            <a:extLst>
              <a:ext uri="{FF2B5EF4-FFF2-40B4-BE49-F238E27FC236}">
                <a16:creationId xmlns:a16="http://schemas.microsoft.com/office/drawing/2014/main" id="{F1EF0557-1249-1186-319E-EFBC58F05C5E}"/>
              </a:ext>
            </a:extLst>
          </p:cNvPr>
          <p:cNvSpPr txBox="1"/>
          <p:nvPr/>
        </p:nvSpPr>
        <p:spPr>
          <a:xfrm>
            <a:off x="8628038" y="8719241"/>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E2 </a:t>
            </a:r>
          </a:p>
          <a:p>
            <a:pPr marL="0" lvl="0" indent="0" algn="l" rtl="0">
              <a:spcBef>
                <a:spcPts val="0"/>
              </a:spcBef>
              <a:spcAft>
                <a:spcPts val="0"/>
              </a:spcAft>
              <a:buNone/>
            </a:pPr>
            <a:r>
              <a:rPr lang="en-GB" sz="1000" b="1" dirty="0"/>
              <a:t>REVETTED CHEMICAL STORAGE</a:t>
            </a:r>
          </a:p>
          <a:p>
            <a:pPr marL="0" lvl="0" indent="0" algn="l" rtl="0">
              <a:spcBef>
                <a:spcPts val="0"/>
              </a:spcBef>
              <a:spcAft>
                <a:spcPts val="0"/>
              </a:spcAft>
              <a:buNone/>
            </a:pPr>
            <a:r>
              <a:rPr lang="pt-BR" sz="1000" b="1" dirty="0"/>
              <a:t>N 69 03.396 E 033 22.871</a:t>
            </a:r>
          </a:p>
          <a:p>
            <a:pPr marL="0" lvl="0" indent="0" algn="l" rtl="0">
              <a:spcBef>
                <a:spcPts val="0"/>
              </a:spcBef>
              <a:spcAft>
                <a:spcPts val="0"/>
              </a:spcAft>
              <a:buNone/>
            </a:pPr>
            <a:r>
              <a:rPr lang="fr" sz="1000" b="1" dirty="0"/>
              <a:t>JDPI MSL: 177 FT</a:t>
            </a:r>
            <a:endParaRPr sz="1000" b="1" dirty="0"/>
          </a:p>
          <a:p>
            <a:pPr marL="0" lvl="0" indent="0" algn="l" rtl="0">
              <a:spcBef>
                <a:spcPts val="0"/>
              </a:spcBef>
              <a:spcAft>
                <a:spcPts val="0"/>
              </a:spcAft>
              <a:buNone/>
            </a:pPr>
            <a:r>
              <a:rPr lang="fr" sz="1000" b="1" dirty="0"/>
              <a:t>FEAT HGT: 20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id="{67DE412F-353C-D4C5-A225-9AB3DDD66E6F}"/>
              </a:ext>
            </a:extLst>
          </p:cNvPr>
          <p:cNvSpPr txBox="1"/>
          <p:nvPr/>
        </p:nvSpPr>
        <p:spPr>
          <a:xfrm>
            <a:off x="11855744" y="2628539"/>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B1</a:t>
            </a:r>
          </a:p>
          <a:p>
            <a:pPr marL="0" lvl="0" indent="0" algn="l" rtl="0">
              <a:spcBef>
                <a:spcPts val="0"/>
              </a:spcBef>
              <a:spcAft>
                <a:spcPts val="0"/>
              </a:spcAft>
              <a:buNone/>
            </a:pPr>
            <a:r>
              <a:rPr lang="en-GB" sz="1000" b="1" dirty="0"/>
              <a:t>ROCKET PRODUCTION</a:t>
            </a:r>
            <a:endParaRPr sz="1000" b="1" dirty="0"/>
          </a:p>
          <a:p>
            <a:pPr marL="0" lvl="0" indent="0" algn="l" rtl="0">
              <a:spcBef>
                <a:spcPts val="0"/>
              </a:spcBef>
              <a:spcAft>
                <a:spcPts val="0"/>
              </a:spcAft>
              <a:buNone/>
            </a:pPr>
            <a:r>
              <a:rPr lang="pt-BR" sz="1000" b="1" dirty="0"/>
              <a:t>N 69 03.464 E 033 22.989</a:t>
            </a:r>
          </a:p>
          <a:p>
            <a:pPr marL="0" lvl="0" indent="0" algn="l" rtl="0">
              <a:spcBef>
                <a:spcPts val="0"/>
              </a:spcBef>
              <a:spcAft>
                <a:spcPts val="0"/>
              </a:spcAft>
              <a:buNone/>
            </a:pPr>
            <a:r>
              <a:rPr lang="fr" sz="1000" b="1" dirty="0"/>
              <a:t>JDPI MSL: 152 FT</a:t>
            </a:r>
            <a:endParaRPr sz="1000" b="1" dirty="0"/>
          </a:p>
          <a:p>
            <a:pPr marL="0" lvl="0" indent="0" algn="l" rtl="0">
              <a:spcBef>
                <a:spcPts val="0"/>
              </a:spcBef>
              <a:spcAft>
                <a:spcPts val="0"/>
              </a:spcAft>
              <a:buNone/>
            </a:pPr>
            <a:r>
              <a:rPr lang="fr" sz="1000" b="1" dirty="0"/>
              <a:t>FEAT HGT: 30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3" name="Google Shape;171;p20">
            <a:extLst>
              <a:ext uri="{FF2B5EF4-FFF2-40B4-BE49-F238E27FC236}">
                <a16:creationId xmlns:a16="http://schemas.microsoft.com/office/drawing/2014/main" id="{5E2B3931-F712-9103-3332-FBD2D0B574EC}"/>
              </a:ext>
            </a:extLst>
          </p:cNvPr>
          <p:cNvSpPr txBox="1"/>
          <p:nvPr/>
        </p:nvSpPr>
        <p:spPr>
          <a:xfrm>
            <a:off x="583952" y="8725576"/>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D1</a:t>
            </a:r>
          </a:p>
          <a:p>
            <a:pPr marL="0" lvl="0" indent="0" algn="l" rtl="0">
              <a:spcBef>
                <a:spcPts val="0"/>
              </a:spcBef>
              <a:spcAft>
                <a:spcPts val="0"/>
              </a:spcAft>
              <a:buNone/>
            </a:pPr>
            <a:r>
              <a:rPr lang="en-GB" sz="1000" b="1" dirty="0"/>
              <a:t>CHEMICAL STORAGE ON GND</a:t>
            </a:r>
            <a:endParaRPr sz="1000" b="1" dirty="0"/>
          </a:p>
          <a:p>
            <a:pPr marL="0" lvl="0" indent="0" algn="l" rtl="0">
              <a:spcBef>
                <a:spcPts val="0"/>
              </a:spcBef>
              <a:spcAft>
                <a:spcPts val="0"/>
              </a:spcAft>
              <a:buNone/>
            </a:pPr>
            <a:r>
              <a:rPr lang="pt-BR" sz="1000" b="1" dirty="0"/>
              <a:t>N 69 03.412 E 033 22.795</a:t>
            </a:r>
          </a:p>
          <a:p>
            <a:pPr marL="0" lvl="0" indent="0" algn="l" rtl="0">
              <a:spcBef>
                <a:spcPts val="0"/>
              </a:spcBef>
              <a:spcAft>
                <a:spcPts val="0"/>
              </a:spcAft>
              <a:buNone/>
            </a:pPr>
            <a:r>
              <a:rPr lang="fr" sz="1000" b="1" dirty="0"/>
              <a:t>JDPI MSL: 172 FT</a:t>
            </a:r>
            <a:endParaRPr sz="1000" b="1" dirty="0"/>
          </a:p>
          <a:p>
            <a:pPr marL="0" lvl="0" indent="0" algn="l" rtl="0">
              <a:spcBef>
                <a:spcPts val="0"/>
              </a:spcBef>
              <a:spcAft>
                <a:spcPts val="0"/>
              </a:spcAft>
              <a:buNone/>
            </a:pPr>
            <a:r>
              <a:rPr lang="fr" sz="1000" b="1" dirty="0"/>
              <a:t>FEAT HGT: 10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4" name="Google Shape;171;p20">
            <a:extLst>
              <a:ext uri="{FF2B5EF4-FFF2-40B4-BE49-F238E27FC236}">
                <a16:creationId xmlns:a16="http://schemas.microsoft.com/office/drawing/2014/main" id="{8AF43D8E-E7C8-D890-B8DE-7A628FD584DD}"/>
              </a:ext>
            </a:extLst>
          </p:cNvPr>
          <p:cNvSpPr txBox="1"/>
          <p:nvPr/>
        </p:nvSpPr>
        <p:spPr>
          <a:xfrm>
            <a:off x="11309400" y="8717974"/>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F  </a:t>
            </a:r>
          </a:p>
          <a:p>
            <a:pPr marL="0" lvl="0" indent="0" algn="l" rtl="0">
              <a:spcBef>
                <a:spcPts val="0"/>
              </a:spcBef>
              <a:spcAft>
                <a:spcPts val="0"/>
              </a:spcAft>
              <a:buNone/>
            </a:pPr>
            <a:r>
              <a:rPr lang="en-GB" sz="1000" b="1" dirty="0"/>
              <a:t>CHEMICAL STORAGE IN SILO</a:t>
            </a:r>
            <a:endParaRPr sz="1000" b="1" dirty="0"/>
          </a:p>
          <a:p>
            <a:pPr marL="0" lvl="0" indent="0" algn="l" rtl="0">
              <a:spcBef>
                <a:spcPts val="0"/>
              </a:spcBef>
              <a:spcAft>
                <a:spcPts val="0"/>
              </a:spcAft>
              <a:buNone/>
            </a:pPr>
            <a:r>
              <a:rPr lang="pt-BR" sz="1000" b="1" dirty="0"/>
              <a:t>N 69 03.367 E 033 32.145</a:t>
            </a:r>
          </a:p>
          <a:p>
            <a:pPr marL="0" lvl="0" indent="0" algn="l" rtl="0">
              <a:spcBef>
                <a:spcPts val="0"/>
              </a:spcBef>
              <a:spcAft>
                <a:spcPts val="0"/>
              </a:spcAft>
              <a:buNone/>
            </a:pPr>
            <a:r>
              <a:rPr lang="fr" sz="1000" b="1" dirty="0"/>
              <a:t>JDPI MSL: 158 FT</a:t>
            </a:r>
            <a:endParaRPr sz="1000" b="1" dirty="0"/>
          </a:p>
          <a:p>
            <a:pPr marL="0" lvl="0" indent="0" algn="l" rtl="0">
              <a:spcBef>
                <a:spcPts val="0"/>
              </a:spcBef>
              <a:spcAft>
                <a:spcPts val="0"/>
              </a:spcAft>
              <a:buNone/>
            </a:pPr>
            <a:r>
              <a:rPr lang="fr" sz="1000" b="1" dirty="0"/>
              <a:t>FEAT HGT: 60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cxnSp>
        <p:nvCxnSpPr>
          <p:cNvPr id="41" name="Straight Connector 40">
            <a:extLst>
              <a:ext uri="{FF2B5EF4-FFF2-40B4-BE49-F238E27FC236}">
                <a16:creationId xmlns:a16="http://schemas.microsoft.com/office/drawing/2014/main" id="{7E4F2BF3-2843-C89B-0099-09E0CC5168F2}"/>
              </a:ext>
            </a:extLst>
          </p:cNvPr>
          <p:cNvCxnSpPr>
            <a:stCxn id="19" idx="0"/>
          </p:cNvCxnSpPr>
          <p:nvPr/>
        </p:nvCxnSpPr>
        <p:spPr>
          <a:xfrm flipH="1" flipV="1">
            <a:off x="6488350" y="7300087"/>
            <a:ext cx="728376" cy="14178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1F331E-C68C-528E-7FDA-1597F5D7F257}"/>
              </a:ext>
            </a:extLst>
          </p:cNvPr>
          <p:cNvCxnSpPr/>
          <p:nvPr/>
        </p:nvCxnSpPr>
        <p:spPr>
          <a:xfrm flipV="1">
            <a:off x="2295377" y="6801135"/>
            <a:ext cx="2848450" cy="19244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Google Shape;171;p20">
            <a:extLst>
              <a:ext uri="{FF2B5EF4-FFF2-40B4-BE49-F238E27FC236}">
                <a16:creationId xmlns:a16="http://schemas.microsoft.com/office/drawing/2014/main" id="{20995293-1D36-B57D-0934-C85CAF05587A}"/>
              </a:ext>
            </a:extLst>
          </p:cNvPr>
          <p:cNvSpPr txBox="1"/>
          <p:nvPr/>
        </p:nvSpPr>
        <p:spPr>
          <a:xfrm>
            <a:off x="11855744" y="3972890"/>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B2</a:t>
            </a:r>
          </a:p>
          <a:p>
            <a:pPr marL="0" lvl="0" indent="0" algn="l" rtl="0">
              <a:spcBef>
                <a:spcPts val="0"/>
              </a:spcBef>
              <a:spcAft>
                <a:spcPts val="0"/>
              </a:spcAft>
              <a:buNone/>
            </a:pPr>
            <a:r>
              <a:rPr lang="en-GB" sz="1000" b="1" dirty="0"/>
              <a:t>ROCKET PRODUCTION</a:t>
            </a:r>
            <a:endParaRPr sz="1000" b="1" dirty="0"/>
          </a:p>
          <a:p>
            <a:pPr marL="0" lvl="0" indent="0" algn="l" rtl="0">
              <a:spcBef>
                <a:spcPts val="0"/>
              </a:spcBef>
              <a:spcAft>
                <a:spcPts val="0"/>
              </a:spcAft>
              <a:buNone/>
            </a:pPr>
            <a:r>
              <a:rPr lang="pt-BR" sz="1000" b="1" dirty="0"/>
              <a:t>N 69 03.436 E 033 22.779</a:t>
            </a:r>
          </a:p>
          <a:p>
            <a:pPr marL="0" lvl="0" indent="0" algn="l" rtl="0">
              <a:spcBef>
                <a:spcPts val="0"/>
              </a:spcBef>
              <a:spcAft>
                <a:spcPts val="0"/>
              </a:spcAft>
              <a:buNone/>
            </a:pPr>
            <a:r>
              <a:rPr lang="fr" sz="1000" b="1" dirty="0"/>
              <a:t>JDPI MSL: 162 FT</a:t>
            </a:r>
            <a:endParaRPr sz="1000" b="1" dirty="0"/>
          </a:p>
          <a:p>
            <a:pPr marL="0" lvl="0" indent="0" algn="l" rtl="0">
              <a:spcBef>
                <a:spcPts val="0"/>
              </a:spcBef>
              <a:spcAft>
                <a:spcPts val="0"/>
              </a:spcAft>
              <a:buNone/>
            </a:pPr>
            <a:r>
              <a:rPr lang="fr" sz="1000" b="1" dirty="0"/>
              <a:t>FEAT HGT: 40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46" name="Isosceles Triangle 45">
            <a:extLst>
              <a:ext uri="{FF2B5EF4-FFF2-40B4-BE49-F238E27FC236}">
                <a16:creationId xmlns:a16="http://schemas.microsoft.com/office/drawing/2014/main" id="{BDC419A3-89D7-D078-CBDE-2E2076DA4F5C}"/>
              </a:ext>
            </a:extLst>
          </p:cNvPr>
          <p:cNvSpPr/>
          <p:nvPr/>
        </p:nvSpPr>
        <p:spPr>
          <a:xfrm>
            <a:off x="4929054" y="652571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id="{35F1DA57-E676-C83F-C11D-28A5AF92C636}"/>
              </a:ext>
            </a:extLst>
          </p:cNvPr>
          <p:cNvSpPr/>
          <p:nvPr/>
        </p:nvSpPr>
        <p:spPr>
          <a:xfrm>
            <a:off x="4926103" y="689957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8" name="Isosceles Triangle 47">
            <a:extLst>
              <a:ext uri="{FF2B5EF4-FFF2-40B4-BE49-F238E27FC236}">
                <a16:creationId xmlns:a16="http://schemas.microsoft.com/office/drawing/2014/main" id="{8D8F88B1-D06F-1575-D0E7-56CE9B030B71}"/>
              </a:ext>
            </a:extLst>
          </p:cNvPr>
          <p:cNvSpPr/>
          <p:nvPr/>
        </p:nvSpPr>
        <p:spPr>
          <a:xfrm>
            <a:off x="6232682" y="619658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9" name="Isosceles Triangle 48">
            <a:extLst>
              <a:ext uri="{FF2B5EF4-FFF2-40B4-BE49-F238E27FC236}">
                <a16:creationId xmlns:a16="http://schemas.microsoft.com/office/drawing/2014/main" id="{EE4865C7-004D-F406-7BFD-BA9EB94CDBC8}"/>
              </a:ext>
            </a:extLst>
          </p:cNvPr>
          <p:cNvSpPr/>
          <p:nvPr/>
        </p:nvSpPr>
        <p:spPr>
          <a:xfrm>
            <a:off x="6232682" y="7042463"/>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id="{1B8BAF81-7C95-F7C2-8474-C7A05EDEF453}"/>
              </a:ext>
            </a:extLst>
          </p:cNvPr>
          <p:cNvSpPr/>
          <p:nvPr/>
        </p:nvSpPr>
        <p:spPr>
          <a:xfrm>
            <a:off x="10649326" y="738352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1" name="Isosceles Triangle 50">
            <a:extLst>
              <a:ext uri="{FF2B5EF4-FFF2-40B4-BE49-F238E27FC236}">
                <a16:creationId xmlns:a16="http://schemas.microsoft.com/office/drawing/2014/main" id="{20F29B2E-F8FA-6FCD-5BFB-38B8D611BBAC}"/>
              </a:ext>
            </a:extLst>
          </p:cNvPr>
          <p:cNvSpPr/>
          <p:nvPr/>
        </p:nvSpPr>
        <p:spPr>
          <a:xfrm>
            <a:off x="6998677" y="363616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2" name="Isosceles Triangle 51">
            <a:extLst>
              <a:ext uri="{FF2B5EF4-FFF2-40B4-BE49-F238E27FC236}">
                <a16:creationId xmlns:a16="http://schemas.microsoft.com/office/drawing/2014/main" id="{DB0440B4-2F6A-60B8-C342-E4DAFF0D105D}"/>
              </a:ext>
            </a:extLst>
          </p:cNvPr>
          <p:cNvSpPr/>
          <p:nvPr/>
        </p:nvSpPr>
        <p:spPr>
          <a:xfrm>
            <a:off x="7409658" y="377158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54" name="Straight Connector 53">
            <a:extLst>
              <a:ext uri="{FF2B5EF4-FFF2-40B4-BE49-F238E27FC236}">
                <a16:creationId xmlns:a16="http://schemas.microsoft.com/office/drawing/2014/main" id="{73EFD891-D93F-EB89-287A-05868A65C24F}"/>
              </a:ext>
            </a:extLst>
          </p:cNvPr>
          <p:cNvCxnSpPr>
            <a:cxnSpLocks/>
            <a:stCxn id="45" idx="1"/>
          </p:cNvCxnSpPr>
          <p:nvPr/>
        </p:nvCxnSpPr>
        <p:spPr>
          <a:xfrm flipH="1" flipV="1">
            <a:off x="7627707" y="4029166"/>
            <a:ext cx="4228037" cy="5763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69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2213119393"/>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GB" sz="2000" b="1" dirty="0"/>
                        <a:t>Severomorsk Ammunition Factory, SRN</a:t>
                      </a:r>
                    </a:p>
                    <a:p>
                      <a:pPr marL="0" lvl="0" indent="0" algn="l" rtl="0">
                        <a:spcBef>
                          <a:spcPts val="0"/>
                        </a:spcBef>
                        <a:spcAft>
                          <a:spcPts val="0"/>
                        </a:spcAft>
                        <a:buNone/>
                      </a:pPr>
                      <a:r>
                        <a:rPr lang="fr" sz="2000" b="1" dirty="0"/>
                        <a:t>WEAPONEERING OPTIONS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GB" sz="1900" b="1" dirty="0"/>
                        <a:t>DCS COLITION ONLY</a:t>
                      </a:r>
                    </a:p>
                    <a:p>
                      <a:pPr marL="0" lvl="0" indent="0" algn="ctr" rtl="0">
                        <a:spcBef>
                          <a:spcPts val="0"/>
                        </a:spcBef>
                        <a:spcAft>
                          <a:spcPts val="0"/>
                        </a:spcAft>
                        <a:buNone/>
                      </a:pPr>
                      <a:r>
                        <a:rPr lang="en-GB" sz="1900" b="1" dirty="0"/>
                        <a:t>CLASSIFIED</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en-US"/>
                    </a:p>
                  </a:txBody>
                  <a:tcPr/>
                </a:tc>
                <a:tc>
                  <a:txBody>
                    <a:bodyPr/>
                    <a:lstStyle/>
                    <a:p>
                      <a:pPr marL="0" lvl="0" indent="0" algn="l" rtl="0">
                        <a:spcBef>
                          <a:spcPts val="0"/>
                        </a:spcBef>
                        <a:spcAft>
                          <a:spcPts val="0"/>
                        </a:spcAft>
                        <a:buNone/>
                      </a:pPr>
                      <a:r>
                        <a:rPr lang="en-GB" sz="1500" b="1" dirty="0"/>
                        <a:t>BE: SRNTGT100  CATCODE: 54</a:t>
                      </a:r>
                    </a:p>
                    <a:p>
                      <a:pPr marL="0" lvl="0" indent="0" algn="l" rtl="0">
                        <a:spcBef>
                          <a:spcPts val="0"/>
                        </a:spcBef>
                        <a:spcAft>
                          <a:spcPts val="0"/>
                        </a:spcAft>
                        <a:buNone/>
                      </a:pPr>
                      <a:r>
                        <a:rPr lang="en-GB" sz="1500" b="1" dirty="0"/>
                        <a:t>MIDB GEO: N 69 03.428 E 033 22.990</a:t>
                      </a:r>
                    </a:p>
                    <a:p>
                      <a:pPr marL="0" lvl="0" indent="0" algn="l" rtl="0">
                        <a:spcBef>
                          <a:spcPts val="0"/>
                        </a:spcBef>
                        <a:spcAft>
                          <a:spcPts val="0"/>
                        </a:spcAft>
                        <a:buNone/>
                      </a:pPr>
                      <a:r>
                        <a:rPr lang="en-GB" sz="1500" b="1" dirty="0"/>
                        <a:t>ICOD: 04JAN2024 DOI:04JAN2024</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tc>
                  <a:txBody>
                    <a:bodyPr/>
                    <a:lstStyle/>
                    <a:p>
                      <a:pPr marL="0" lvl="0" indent="0" algn="ctr" rtl="0">
                        <a:spcBef>
                          <a:spcPts val="0"/>
                        </a:spcBef>
                        <a:spcAft>
                          <a:spcPts val="0"/>
                        </a:spcAft>
                        <a:buNone/>
                      </a:pPr>
                      <a:r>
                        <a:rPr lang="en-GB" sz="1500" b="1" dirty="0"/>
                        <a:t>DECL ON: 04JAN2074</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graphicFrame>
        <p:nvGraphicFramePr>
          <p:cNvPr id="182" name="Google Shape;182;p21"/>
          <p:cNvGraphicFramePr/>
          <p:nvPr>
            <p:extLst>
              <p:ext uri="{D42A27DB-BD31-4B8C-83A1-F6EECF244321}">
                <p14:modId xmlns:p14="http://schemas.microsoft.com/office/powerpoint/2010/main" val="4053842730"/>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BOMB PRODUCTION PLANT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en-GB" dirty="0"/>
                        <a:t>B1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ROCKET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DEMIMETRIC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en-GB" dirty="0"/>
                        <a:t>B2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ROCKET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ARTILLERY SHELL PRODUCTION PLANT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en-GB" dirty="0"/>
                        <a:t>D1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CHEMICAL STORAGE</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en-GB" dirty="0"/>
                        <a:t>D2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en-GB" dirty="0"/>
                        <a:t>E1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REVETTED 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r>
                        <a:rPr lang="en-GB" dirty="0"/>
                        <a:t>E2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REVETTED 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r>
                        <a:rPr lang="en-GB"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SILOD REVETTED 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80-90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r>
                        <a:rPr lang="en-GB" dirty="0"/>
                        <a:t>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183" name="Google Shape;183;p21">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val="3613013511"/>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GB" sz="2000" b="1" dirty="0"/>
                        <a:t>Severomorsk Ammunition Factory, SRN</a:t>
                      </a:r>
                    </a:p>
                    <a:p>
                      <a:pPr marL="0" lvl="0" indent="0" algn="l" rtl="0">
                        <a:spcBef>
                          <a:spcPts val="0"/>
                        </a:spcBef>
                        <a:spcAft>
                          <a:spcPts val="0"/>
                        </a:spcAft>
                        <a:buNone/>
                      </a:pPr>
                      <a:r>
                        <a:rPr lang="fr" sz="2000" b="1" dirty="0"/>
                        <a:t>COLLATERAL DAMAGE ESTIMATION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en-US"/>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4779899" y="5657700"/>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J000X3</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257422"/>
            <a:ext cx="4169697" cy="867128"/>
            <a:chOff x="2077950" y="8257422"/>
            <a:chExt cx="4169697" cy="867128"/>
          </a:xfrm>
        </p:grpSpPr>
        <p:sp>
          <p:nvSpPr>
            <p:cNvPr id="196" name="Google Shape;196;p22"/>
            <p:cNvSpPr txBox="1"/>
            <p:nvPr/>
          </p:nvSpPr>
          <p:spPr>
            <a:xfrm>
              <a:off x="2077950" y="8510150"/>
              <a:ext cx="17469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a:t>NCC: [NAME] [TYPE]</a:t>
              </a:r>
              <a:endParaRPr sz="1000" b="1"/>
            </a:p>
            <a:p>
              <a:pPr marL="0" lvl="0" indent="0" algn="l" rtl="0">
                <a:spcBef>
                  <a:spcPts val="0"/>
                </a:spcBef>
                <a:spcAft>
                  <a:spcPts val="0"/>
                </a:spcAft>
                <a:buNone/>
              </a:pPr>
              <a:r>
                <a:rPr lang="fr" sz="1000" b="1"/>
                <a:t>XX FT SW FROM J000X3</a:t>
              </a:r>
              <a:endParaRPr sz="1000" b="1"/>
            </a:p>
            <a:p>
              <a:pPr marL="0" lvl="0" indent="0" algn="l" rtl="0">
                <a:spcBef>
                  <a:spcPts val="0"/>
                </a:spcBef>
                <a:spcAft>
                  <a:spcPts val="0"/>
                </a:spcAft>
                <a:buNone/>
              </a:pPr>
              <a:r>
                <a:rPr lang="fr" sz="1000" b="1"/>
                <a:t>XXX SQ FT</a:t>
              </a:r>
              <a:endParaRPr sz="1000" b="1"/>
            </a:p>
          </p:txBody>
        </p:sp>
        <p:cxnSp>
          <p:nvCxnSpPr>
            <p:cNvPr id="197" name="Google Shape;197;p22"/>
            <p:cNvCxnSpPr>
              <a:stCxn id="196" idx="3"/>
              <a:endCxn id="198" idx="1"/>
            </p:cNvCxnSpPr>
            <p:nvPr/>
          </p:nvCxnSpPr>
          <p:spPr>
            <a:xfrm rot="10800000" flipH="1">
              <a:off x="3824850" y="8664050"/>
              <a:ext cx="1799100" cy="15330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9" name="Google Shape;199;p22"/>
          <p:cNvGrpSpPr/>
          <p:nvPr/>
        </p:nvGrpSpPr>
        <p:grpSpPr>
          <a:xfrm>
            <a:off x="4356100" y="3895925"/>
            <a:ext cx="5934450" cy="4015650"/>
            <a:chOff x="4356100" y="3895925"/>
            <a:chExt cx="5934450" cy="4015650"/>
          </a:xfrm>
        </p:grpSpPr>
        <p:sp>
          <p:nvSpPr>
            <p:cNvPr id="200" name="Google Shape;200;p22"/>
            <p:cNvSpPr txBox="1"/>
            <p:nvPr/>
          </p:nvSpPr>
          <p:spPr>
            <a:xfrm>
              <a:off x="7928050" y="3895925"/>
              <a:ext cx="2362500" cy="336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[COLLATERAL EFFECT RADIUS]</a:t>
              </a:r>
              <a:endParaRPr sz="1000" b="1"/>
            </a:p>
          </p:txBody>
        </p:sp>
        <p:grpSp>
          <p:nvGrpSpPr>
            <p:cNvPr id="201" name="Google Shape;201;p22"/>
            <p:cNvGrpSpPr/>
            <p:nvPr/>
          </p:nvGrpSpPr>
          <p:grpSpPr>
            <a:xfrm>
              <a:off x="4356100" y="4232525"/>
              <a:ext cx="4753200" cy="3679050"/>
              <a:chOff x="4356100" y="4232525"/>
              <a:chExt cx="4753200" cy="3679050"/>
            </a:xfrm>
          </p:grpSpPr>
          <p:sp>
            <p:nvSpPr>
              <p:cNvPr id="202" name="Google Shape;202;p22"/>
              <p:cNvSpPr/>
              <p:nvPr/>
            </p:nvSpPr>
            <p:spPr>
              <a:xfrm>
                <a:off x="4356100" y="4311575"/>
                <a:ext cx="3960000" cy="3600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3" name="Google Shape;203;p22"/>
              <p:cNvCxnSpPr>
                <a:stCxn id="200" idx="2"/>
                <a:endCxn id="202" idx="7"/>
              </p:cNvCxnSpPr>
              <p:nvPr/>
            </p:nvCxnSpPr>
            <p:spPr>
              <a:xfrm flipH="1">
                <a:off x="7736200" y="4232525"/>
                <a:ext cx="1373100" cy="606300"/>
              </a:xfrm>
              <a:prstGeom prst="straightConnector1">
                <a:avLst/>
              </a:prstGeom>
              <a:noFill/>
              <a:ln w="19050" cap="flat" cmpd="sng">
                <a:solidFill>
                  <a:schemeClr val="dk1"/>
                </a:solidFill>
                <a:prstDash val="solid"/>
                <a:round/>
                <a:headEnd type="none" w="med" len="med"/>
                <a:tailEnd type="none" w="med" len="med"/>
              </a:ln>
            </p:spPr>
          </p:cxnSp>
        </p:gr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07" name="Google Shape;207;p22">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HERAT TALIBAN COMMUNICATION CENTER, AF</a:t>
                      </a:r>
                      <a:endParaRPr sz="2000" b="1"/>
                    </a:p>
                    <a:p>
                      <a:pPr marL="0" lvl="0" indent="0" algn="l" rtl="0">
                        <a:spcBef>
                          <a:spcPts val="0"/>
                        </a:spcBef>
                        <a:spcAft>
                          <a:spcPts val="0"/>
                        </a:spcAft>
                        <a:buNone/>
                      </a:pPr>
                      <a:r>
                        <a:rPr lang="fr" sz="2000" b="1"/>
                        <a:t>COLLATERAL DAMAGES ESTIMATION 1/1</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SECRET - DCS WORLD</a:t>
                      </a:r>
                      <a:endParaRPr sz="1900" b="1"/>
                    </a:p>
                    <a:p>
                      <a:pPr marL="0" lvl="0" indent="0" algn="ctr" rtl="0">
                        <a:spcBef>
                          <a:spcPts val="0"/>
                        </a:spcBef>
                        <a:spcAft>
                          <a:spcPts val="0"/>
                        </a:spcAft>
                        <a:buNone/>
                      </a:pPr>
                      <a:r>
                        <a:rPr lang="fr" sz="1900" b="1"/>
                        <a:t>REL TO COALITION</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en-US"/>
                    </a:p>
                  </a:txBody>
                  <a:tcPr/>
                </a:tc>
                <a:tc>
                  <a:txBody>
                    <a:bodyPr/>
                    <a:lstStyle/>
                    <a:p>
                      <a:pPr marL="0" lvl="0" indent="0" algn="l" rtl="0">
                        <a:spcBef>
                          <a:spcPts val="0"/>
                        </a:spcBef>
                        <a:spcAft>
                          <a:spcPts val="0"/>
                        </a:spcAft>
                        <a:buNone/>
                      </a:pPr>
                      <a:r>
                        <a:rPr lang="fr" sz="1500" b="1"/>
                        <a:t>BE: AFHR001  CATCODE: 41</a:t>
                      </a:r>
                      <a:endParaRPr sz="1500" b="1"/>
                    </a:p>
                    <a:p>
                      <a:pPr marL="0" lvl="0" indent="0" algn="l" rtl="0">
                        <a:spcBef>
                          <a:spcPts val="0"/>
                        </a:spcBef>
                        <a:spcAft>
                          <a:spcPts val="0"/>
                        </a:spcAft>
                        <a:buNone/>
                      </a:pPr>
                      <a:r>
                        <a:rPr lang="fr" sz="1500" b="1"/>
                        <a:t>MIDB GEOS: 34 15.993 N 062 13.357 E</a:t>
                      </a:r>
                      <a:endParaRPr sz="1500" b="1"/>
                    </a:p>
                    <a:p>
                      <a:pPr marL="0" lvl="0" indent="0" algn="l" rtl="0">
                        <a:spcBef>
                          <a:spcPts val="0"/>
                        </a:spcBef>
                        <a:spcAft>
                          <a:spcPts val="0"/>
                        </a:spcAft>
                        <a:buClr>
                          <a:schemeClr val="dk1"/>
                        </a:buClr>
                        <a:buSzPts val="1100"/>
                        <a:buFont typeface="Arial"/>
                        <a:buNone/>
                      </a:pPr>
                      <a:r>
                        <a:rPr lang="fr" sz="1500" b="1">
                          <a:solidFill>
                            <a:schemeClr val="dk1"/>
                          </a:solidFill>
                        </a:rPr>
                        <a:t>ICOD: 07OCT2001 DOI: 18SEP2001</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tc>
                  <a:txBody>
                    <a:bodyPr/>
                    <a:lstStyle/>
                    <a:p>
                      <a:pPr marL="0" lvl="0" indent="0" algn="ctr" rtl="0">
                        <a:spcBef>
                          <a:spcPts val="0"/>
                        </a:spcBef>
                        <a:spcAft>
                          <a:spcPts val="0"/>
                        </a:spcAft>
                        <a:buNone/>
                      </a:pPr>
                      <a:r>
                        <a:rPr lang="fr" sz="1500" b="1"/>
                        <a:t>DECL ON: 20511007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SECRET - DCS WORLD</a:t>
            </a:r>
            <a:endParaRPr b="1"/>
          </a:p>
          <a:p>
            <a:pPr marL="0" lvl="0" indent="0" algn="ctr" rtl="0">
              <a:spcBef>
                <a:spcPts val="0"/>
              </a:spcBef>
              <a:spcAft>
                <a:spcPts val="0"/>
              </a:spcAft>
              <a:buNone/>
            </a:pPr>
            <a:r>
              <a:rPr lang="fr" b="1"/>
              <a:t> REL TO COALITION</a:t>
            </a:r>
            <a:endParaRPr b="1"/>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216" name="Google Shape;216;p23">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BATTLE DAMAGE ASSESSMENT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en-US"/>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5" name="Google Shape;265;p2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pic>
        <p:nvPicPr>
          <p:cNvPr id="269" name="Google Shape;269;p2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4357</Words>
  <Application>Microsoft Office PowerPoint</Application>
  <PresentationFormat>Custom</PresentationFormat>
  <Paragraphs>823</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Roboto</vt:lpstr>
      <vt:lpstr>Simple Light</vt:lpstr>
      <vt:lpstr>TARGET FOLDER  SRNTGT100  [Severomorsk Ammunition Factory,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 Desmarais</cp:lastModifiedBy>
  <cp:revision>1</cp:revision>
  <dcterms:modified xsi:type="dcterms:W3CDTF">2025-01-04T17:25:19Z</dcterms:modified>
</cp:coreProperties>
</file>